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529" r:id="rId15"/>
    <p:sldId id="269" r:id="rId16"/>
    <p:sldId id="270" r:id="rId17"/>
    <p:sldId id="279" r:id="rId18"/>
    <p:sldId id="370" r:id="rId19"/>
    <p:sldId id="271" r:id="rId20"/>
    <p:sldId id="272" r:id="rId21"/>
    <p:sldId id="530" r:id="rId22"/>
    <p:sldId id="531" r:id="rId23"/>
    <p:sldId id="532" r:id="rId24"/>
    <p:sldId id="533" r:id="rId25"/>
    <p:sldId id="534" r:id="rId26"/>
    <p:sldId id="535" r:id="rId27"/>
    <p:sldId id="536" r:id="rId28"/>
    <p:sldId id="273" r:id="rId29"/>
    <p:sldId id="311" r:id="rId30"/>
    <p:sldId id="322" r:id="rId31"/>
    <p:sldId id="320" r:id="rId32"/>
    <p:sldId id="319" r:id="rId33"/>
    <p:sldId id="355" r:id="rId34"/>
    <p:sldId id="318" r:id="rId35"/>
    <p:sldId id="368" r:id="rId36"/>
    <p:sldId id="369" r:id="rId37"/>
    <p:sldId id="317" r:id="rId38"/>
    <p:sldId id="274" r:id="rId39"/>
    <p:sldId id="275" r:id="rId40"/>
    <p:sldId id="278" r:id="rId41"/>
    <p:sldId id="276" r:id="rId42"/>
    <p:sldId id="277" r:id="rId43"/>
  </p:sldIdLst>
  <p:sldSz cx="15240000" cy="8572500"/>
  <p:notesSz cx="6858000" cy="9144000"/>
  <p:embeddedFontLst>
    <p:embeddedFont>
      <p:font typeface="Arial Nova Light" panose="020B0304020202020204" pitchFamily="34" charset="0"/>
      <p:regular r:id="rId45"/>
      <p:italic r:id="rId46"/>
    </p:embeddedFont>
    <p:embeddedFont>
      <p:font typeface="Barlow Bold" panose="020B0604020202020204" charset="0"/>
      <p:regular r:id="rId47"/>
    </p:embeddedFont>
    <p:embeddedFont>
      <p:font typeface="Barlow Bold Bold" panose="020B0604020202020204" charset="0"/>
      <p:regular r:id="rId48"/>
    </p:embeddedFont>
    <p:embeddedFont>
      <p:font typeface="Barlow Light" panose="00000400000000000000" pitchFamily="2" charset="0"/>
      <p:regular r:id="rId49"/>
      <p:italic r:id="rId50"/>
    </p:embeddedFont>
    <p:embeddedFont>
      <p:font typeface="Barlow Light Bold" panose="020B0604020202020204" charset="0"/>
      <p:regular r:id="rId51"/>
    </p:embeddedFont>
    <p:embeddedFont>
      <p:font typeface="Barlow Medium Bold" panose="020B0604020202020204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Euphemia" panose="020B0503040102020104" pitchFamily="34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88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hyperlink" Target="Processkarta%20f&#246;r%20steg%20efter%20(yrkesvalidering).pptx" TargetMode="External"/><Relationship Id="rId2" Type="http://schemas.openxmlformats.org/officeDocument/2006/relationships/hyperlink" Target="Processkarta%20VL.pptx" TargetMode="External"/><Relationship Id="rId1" Type="http://schemas.openxmlformats.org/officeDocument/2006/relationships/hyperlink" Target="Processkarta%20f&#246;r%20rekrytering%20av%20deltagare%20till%20projektet.pptx" TargetMode="External"/><Relationship Id="rId5" Type="http://schemas.openxmlformats.org/officeDocument/2006/relationships/hyperlink" Target="Processkarta%20f&#246;r%20steg%20efter%20(utbildning).pptx" TargetMode="External"/><Relationship Id="rId4" Type="http://schemas.openxmlformats.org/officeDocument/2006/relationships/hyperlink" Target="Processkarta%20f&#246;r%20arbetsgivararbete%201.pptx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9089DD-26E2-4822-8087-A8E937777B3F}" type="doc">
      <dgm:prSet loTypeId="urn:microsoft.com/office/officeart/2008/layout/Lin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7D6B52F4-C8C2-4B93-B166-E0C2E5640BD7}">
      <dgm:prSet custT="1"/>
      <dgm:spPr/>
      <dgm:t>
        <a:bodyPr/>
        <a:lstStyle/>
        <a:p>
          <a:r>
            <a:rPr lang="en-GB" sz="2000" b="1" dirty="0" err="1"/>
            <a:t>Montasio</a:t>
          </a:r>
          <a:r>
            <a:rPr lang="en-GB" sz="2000" b="1" dirty="0"/>
            <a:t> </a:t>
          </a:r>
          <a:r>
            <a:rPr lang="en-GB" sz="2000" dirty="0"/>
            <a:t>built in 1976, will be </a:t>
          </a:r>
          <a:r>
            <a:rPr lang="en-GB" sz="2000" b="1" dirty="0"/>
            <a:t>extensively renovated:</a:t>
          </a:r>
          <a:endParaRPr lang="it-IT" sz="2000" dirty="0"/>
        </a:p>
      </dgm:t>
    </dgm:pt>
    <dgm:pt modelId="{D54A5D6D-0C7C-4CCD-8216-6C03D9CCE83F}" type="parTrans" cxnId="{79346951-9E47-4690-BFC7-B2013A8400D6}">
      <dgm:prSet/>
      <dgm:spPr/>
      <dgm:t>
        <a:bodyPr/>
        <a:lstStyle/>
        <a:p>
          <a:endParaRPr lang="it-IT" sz="1600"/>
        </a:p>
      </dgm:t>
    </dgm:pt>
    <dgm:pt modelId="{9D9E84E9-E2EC-45E9-951B-38BE0C488483}" type="sibTrans" cxnId="{79346951-9E47-4690-BFC7-B2013A8400D6}">
      <dgm:prSet/>
      <dgm:spPr/>
      <dgm:t>
        <a:bodyPr/>
        <a:lstStyle/>
        <a:p>
          <a:endParaRPr lang="it-IT" sz="1600"/>
        </a:p>
      </dgm:t>
    </dgm:pt>
    <dgm:pt modelId="{6D3E4C75-5BBB-410A-A9BA-BB765A9AF173}">
      <dgm:prSet custT="1"/>
      <dgm:spPr/>
      <dgm:t>
        <a:bodyPr/>
        <a:lstStyle/>
        <a:p>
          <a:r>
            <a:rPr lang="en-GB" sz="1600" dirty="0"/>
            <a:t>It comprises of </a:t>
          </a:r>
          <a:r>
            <a:rPr lang="en-GB" sz="1600" b="1" dirty="0"/>
            <a:t>20 towers joined into 3 complexes</a:t>
          </a:r>
          <a:r>
            <a:rPr lang="en-GB" sz="1600" dirty="0"/>
            <a:t>, holding a total of </a:t>
          </a:r>
          <a:r>
            <a:rPr lang="en-GB" sz="1600" b="1" dirty="0"/>
            <a:t>251 units.</a:t>
          </a:r>
          <a:endParaRPr lang="it-IT" sz="1600" dirty="0"/>
        </a:p>
      </dgm:t>
    </dgm:pt>
    <dgm:pt modelId="{1E0FCAF1-EFB3-4205-88AB-92F243CF3962}" type="parTrans" cxnId="{6E861797-14D3-48C7-8549-7BD5FF496F05}">
      <dgm:prSet/>
      <dgm:spPr/>
      <dgm:t>
        <a:bodyPr/>
        <a:lstStyle/>
        <a:p>
          <a:endParaRPr lang="it-IT" sz="1600"/>
        </a:p>
      </dgm:t>
    </dgm:pt>
    <dgm:pt modelId="{A83F695C-4F4E-4147-AB9D-A2973AB22073}" type="sibTrans" cxnId="{6E861797-14D3-48C7-8549-7BD5FF496F05}">
      <dgm:prSet/>
      <dgm:spPr/>
      <dgm:t>
        <a:bodyPr/>
        <a:lstStyle/>
        <a:p>
          <a:endParaRPr lang="it-IT" sz="1600"/>
        </a:p>
      </dgm:t>
    </dgm:pt>
    <dgm:pt modelId="{929A84ED-F72D-47DC-9840-51594CE633E0}">
      <dgm:prSet custT="1"/>
      <dgm:spPr/>
      <dgm:t>
        <a:bodyPr/>
        <a:lstStyle/>
        <a:p>
          <a:r>
            <a:rPr lang="en-GB" sz="1600" i="0" dirty="0"/>
            <a:t>Tower exteriors</a:t>
          </a:r>
          <a:r>
            <a:rPr lang="en-GB" sz="1600" b="0" i="0" dirty="0"/>
            <a:t> are made of </a:t>
          </a:r>
          <a:r>
            <a:rPr lang="en-GB" sz="1600" i="0" dirty="0"/>
            <a:t>reinforced concrete</a:t>
          </a:r>
          <a:r>
            <a:rPr lang="en-GB" sz="1600" b="0" i="0" dirty="0"/>
            <a:t>, </a:t>
          </a:r>
          <a:r>
            <a:rPr lang="en-GB" sz="1600" i="0" dirty="0"/>
            <a:t>internal walls and roofs </a:t>
          </a:r>
          <a:r>
            <a:rPr lang="en-GB" sz="1600" b="0" i="0" dirty="0"/>
            <a:t>are made of </a:t>
          </a:r>
          <a:r>
            <a:rPr lang="en-GB" sz="1600" i="0" dirty="0"/>
            <a:t>concrete and brick</a:t>
          </a:r>
          <a:r>
            <a:rPr lang="en-GB" sz="1600" b="0" i="0" dirty="0"/>
            <a:t>. </a:t>
          </a:r>
          <a:endParaRPr lang="it-IT" sz="1600" dirty="0"/>
        </a:p>
      </dgm:t>
    </dgm:pt>
    <dgm:pt modelId="{B795214D-F34F-46A6-9C3B-0BAFA6FC5AAD}" type="parTrans" cxnId="{3A4E9BA2-B3CB-4977-B5CE-01B2C39C4402}">
      <dgm:prSet/>
      <dgm:spPr/>
      <dgm:t>
        <a:bodyPr/>
        <a:lstStyle/>
        <a:p>
          <a:endParaRPr lang="it-IT" sz="1600"/>
        </a:p>
      </dgm:t>
    </dgm:pt>
    <dgm:pt modelId="{F9EB7F69-196F-40C7-B47E-C5BC48ACB64D}" type="sibTrans" cxnId="{3A4E9BA2-B3CB-4977-B5CE-01B2C39C4402}">
      <dgm:prSet/>
      <dgm:spPr/>
      <dgm:t>
        <a:bodyPr/>
        <a:lstStyle/>
        <a:p>
          <a:endParaRPr lang="it-IT" sz="1600"/>
        </a:p>
      </dgm:t>
    </dgm:pt>
    <dgm:pt modelId="{9BE7A4B8-D8B0-4327-A22A-61710B33DF0F}">
      <dgm:prSet custT="1"/>
      <dgm:spPr/>
      <dgm:t>
        <a:bodyPr/>
        <a:lstStyle/>
        <a:p>
          <a:r>
            <a:rPr lang="en-GB" sz="1600" b="1" i="0" dirty="0"/>
            <a:t>Hot water </a:t>
          </a:r>
          <a:r>
            <a:rPr lang="en-GB" sz="1600" b="0" i="0" dirty="0"/>
            <a:t>for space heating </a:t>
          </a:r>
          <a:r>
            <a:rPr lang="en-GB" sz="1600" b="1" i="0" dirty="0"/>
            <a:t>is generated by 3 large gas boilers </a:t>
          </a:r>
          <a:r>
            <a:rPr lang="en-GB" sz="1600" b="0" i="0" dirty="0"/>
            <a:t>in the basement in one of the complexes.</a:t>
          </a:r>
          <a:endParaRPr lang="it-IT" sz="1600" dirty="0"/>
        </a:p>
      </dgm:t>
    </dgm:pt>
    <dgm:pt modelId="{6F046157-FC3A-4617-B02C-586EBA7CC4E6}" type="parTrans" cxnId="{D581F82C-B6EC-4DBA-AC7C-C0357B657C56}">
      <dgm:prSet/>
      <dgm:spPr/>
      <dgm:t>
        <a:bodyPr/>
        <a:lstStyle/>
        <a:p>
          <a:endParaRPr lang="it-IT" sz="1600"/>
        </a:p>
      </dgm:t>
    </dgm:pt>
    <dgm:pt modelId="{BE49583F-82E7-411F-B77C-92069F89F014}" type="sibTrans" cxnId="{D581F82C-B6EC-4DBA-AC7C-C0357B657C56}">
      <dgm:prSet/>
      <dgm:spPr/>
      <dgm:t>
        <a:bodyPr/>
        <a:lstStyle/>
        <a:p>
          <a:endParaRPr lang="it-IT" sz="1600"/>
        </a:p>
      </dgm:t>
    </dgm:pt>
    <dgm:pt modelId="{EA63E352-055A-4C4A-9CCA-DDF957AC6E72}">
      <dgm:prSet custT="1"/>
      <dgm:spPr/>
      <dgm:t>
        <a:bodyPr/>
        <a:lstStyle/>
        <a:p>
          <a:r>
            <a:rPr lang="en-GB" sz="1600" b="1" dirty="0"/>
            <a:t>D</a:t>
          </a:r>
          <a:r>
            <a:rPr lang="en-GB" sz="1600" b="1" i="0" dirty="0"/>
            <a:t>omestic hot water </a:t>
          </a:r>
          <a:r>
            <a:rPr lang="en-GB" sz="1600" b="0" i="0" dirty="0"/>
            <a:t>is produced by </a:t>
          </a:r>
          <a:r>
            <a:rPr lang="en-GB" sz="1600" b="1" i="0" dirty="0"/>
            <a:t>boilers in the individual apartments</a:t>
          </a:r>
          <a:r>
            <a:rPr lang="en-GB" sz="1600" b="0" i="0" dirty="0"/>
            <a:t>.</a:t>
          </a:r>
          <a:endParaRPr lang="it-IT" sz="1600" dirty="0"/>
        </a:p>
      </dgm:t>
    </dgm:pt>
    <dgm:pt modelId="{B572E6B6-6255-4694-81A2-466DA8530E37}" type="parTrans" cxnId="{FC889F0D-30DB-44E5-B576-667AD33EDAEB}">
      <dgm:prSet/>
      <dgm:spPr/>
      <dgm:t>
        <a:bodyPr/>
        <a:lstStyle/>
        <a:p>
          <a:endParaRPr lang="it-IT" sz="1600"/>
        </a:p>
      </dgm:t>
    </dgm:pt>
    <dgm:pt modelId="{10EAC251-DDC0-4C43-AECA-A6D147D68BBE}" type="sibTrans" cxnId="{FC889F0D-30DB-44E5-B576-667AD33EDAEB}">
      <dgm:prSet/>
      <dgm:spPr/>
      <dgm:t>
        <a:bodyPr/>
        <a:lstStyle/>
        <a:p>
          <a:endParaRPr lang="it-IT" sz="1600"/>
        </a:p>
      </dgm:t>
    </dgm:pt>
    <dgm:pt modelId="{2EE5E224-D1C7-42B9-A37D-68E1B5017275}">
      <dgm:prSet custT="1"/>
      <dgm:spPr/>
      <dgm:t>
        <a:bodyPr/>
        <a:lstStyle/>
        <a:p>
          <a:r>
            <a:rPr lang="en-GB" sz="1600" i="1" dirty="0"/>
            <a:t>The current heating infrastructure is to be replaced </a:t>
          </a:r>
          <a:r>
            <a:rPr lang="en-GB" sz="1600" b="1" i="1" dirty="0"/>
            <a:t>with high performance condensing gas boilers</a:t>
          </a:r>
          <a:r>
            <a:rPr lang="en-GB" sz="1600" i="1" dirty="0"/>
            <a:t>, and </a:t>
          </a:r>
          <a:r>
            <a:rPr lang="en-GB" sz="1600" b="1" i="1" dirty="0"/>
            <a:t>heat exchangers </a:t>
          </a:r>
          <a:r>
            <a:rPr lang="en-GB" sz="1600" i="1" dirty="0"/>
            <a:t>that reclaim waste heat will be installed.</a:t>
          </a:r>
          <a:endParaRPr lang="it-IT" sz="1600" dirty="0"/>
        </a:p>
      </dgm:t>
    </dgm:pt>
    <dgm:pt modelId="{1FE65162-096A-4D13-B7BB-487425B1DE52}" type="parTrans" cxnId="{2DC2FFBE-BDD0-49C7-AD68-376FB8BDC128}">
      <dgm:prSet/>
      <dgm:spPr/>
      <dgm:t>
        <a:bodyPr/>
        <a:lstStyle/>
        <a:p>
          <a:endParaRPr lang="it-IT" sz="1600"/>
        </a:p>
      </dgm:t>
    </dgm:pt>
    <dgm:pt modelId="{CA1112ED-2DE4-4916-806C-D613F05940EA}" type="sibTrans" cxnId="{2DC2FFBE-BDD0-49C7-AD68-376FB8BDC128}">
      <dgm:prSet/>
      <dgm:spPr/>
      <dgm:t>
        <a:bodyPr/>
        <a:lstStyle/>
        <a:p>
          <a:endParaRPr lang="it-IT" sz="1600"/>
        </a:p>
      </dgm:t>
    </dgm:pt>
    <dgm:pt modelId="{B73120F0-A721-40DD-BCB7-BA9968F8574E}">
      <dgm:prSet custT="1"/>
      <dgm:spPr/>
      <dgm:t>
        <a:bodyPr/>
        <a:lstStyle/>
        <a:p>
          <a:r>
            <a:rPr lang="en-GB" sz="1600" i="1" dirty="0"/>
            <a:t>Additional insulation will be added that will reduce the U-values of external walls, and walls between heated and unheated parts of the building to below 0.45W/m</a:t>
          </a:r>
          <a:r>
            <a:rPr lang="en-GB" sz="1600" i="1" baseline="30000" dirty="0"/>
            <a:t>2</a:t>
          </a:r>
          <a:r>
            <a:rPr lang="en-GB" sz="1600" i="1" dirty="0"/>
            <a:t>K.</a:t>
          </a:r>
          <a:endParaRPr lang="it-IT" sz="1600" dirty="0"/>
        </a:p>
      </dgm:t>
    </dgm:pt>
    <dgm:pt modelId="{24C79173-63FD-4880-B8EF-7859C1616F0F}" type="parTrans" cxnId="{E0E4FDF3-BCF8-45C3-B853-A51E2F392624}">
      <dgm:prSet/>
      <dgm:spPr/>
      <dgm:t>
        <a:bodyPr/>
        <a:lstStyle/>
        <a:p>
          <a:endParaRPr lang="it-IT" sz="1600"/>
        </a:p>
      </dgm:t>
    </dgm:pt>
    <dgm:pt modelId="{E66CAF39-EFDA-4122-958C-2811D357C976}" type="sibTrans" cxnId="{E0E4FDF3-BCF8-45C3-B853-A51E2F392624}">
      <dgm:prSet/>
      <dgm:spPr/>
      <dgm:t>
        <a:bodyPr/>
        <a:lstStyle/>
        <a:p>
          <a:endParaRPr lang="it-IT" sz="1600"/>
        </a:p>
      </dgm:t>
    </dgm:pt>
    <dgm:pt modelId="{9D971509-0496-41AC-8C40-EAADA4C16530}">
      <dgm:prSet custT="1"/>
      <dgm:spPr/>
      <dgm:t>
        <a:bodyPr/>
        <a:lstStyle/>
        <a:p>
          <a:r>
            <a:rPr lang="en-GB" sz="1600" b="1" i="0" dirty="0"/>
            <a:t>The windows will also be replaced,</a:t>
          </a:r>
          <a:r>
            <a:rPr lang="en-GB" sz="1600" b="0" i="0" dirty="0"/>
            <a:t> reducing their U-value to below </a:t>
          </a:r>
          <a:r>
            <a:rPr lang="en-GB" sz="1600" b="1" i="0" dirty="0"/>
            <a:t>1.3.W/m</a:t>
          </a:r>
          <a:r>
            <a:rPr lang="en-GB" sz="1600" b="1" i="0" baseline="30000" dirty="0"/>
            <a:t>2</a:t>
          </a:r>
          <a:r>
            <a:rPr lang="en-GB" sz="1600" b="1" i="0" dirty="0"/>
            <a:t>K.</a:t>
          </a:r>
          <a:endParaRPr lang="it-IT" sz="1600" dirty="0"/>
        </a:p>
      </dgm:t>
    </dgm:pt>
    <dgm:pt modelId="{B33E8907-5E62-4DF1-A688-14D72167CE5E}" type="parTrans" cxnId="{0B2C6193-83E0-4EB1-8797-5E8455AFEB3E}">
      <dgm:prSet/>
      <dgm:spPr/>
      <dgm:t>
        <a:bodyPr/>
        <a:lstStyle/>
        <a:p>
          <a:endParaRPr lang="it-IT" sz="1600"/>
        </a:p>
      </dgm:t>
    </dgm:pt>
    <dgm:pt modelId="{AC1952EF-7746-4548-BC6F-FC4466E89EAC}" type="sibTrans" cxnId="{0B2C6193-83E0-4EB1-8797-5E8455AFEB3E}">
      <dgm:prSet/>
      <dgm:spPr/>
      <dgm:t>
        <a:bodyPr/>
        <a:lstStyle/>
        <a:p>
          <a:endParaRPr lang="it-IT" sz="1600"/>
        </a:p>
      </dgm:t>
    </dgm:pt>
    <dgm:pt modelId="{41ACB802-CDBE-44A0-8383-2977E8656F2B}">
      <dgm:prSet custT="1"/>
      <dgm:spPr/>
      <dgm:t>
        <a:bodyPr/>
        <a:lstStyle/>
        <a:p>
          <a:endParaRPr lang="it-IT" sz="1600"/>
        </a:p>
      </dgm:t>
    </dgm:pt>
    <dgm:pt modelId="{61774601-E7B8-483F-BEC0-3E703753D9ED}" type="parTrans" cxnId="{377E0064-749D-4813-86FB-46324EF3FD4E}">
      <dgm:prSet/>
      <dgm:spPr/>
      <dgm:t>
        <a:bodyPr/>
        <a:lstStyle/>
        <a:p>
          <a:endParaRPr lang="it-IT" sz="1600"/>
        </a:p>
      </dgm:t>
    </dgm:pt>
    <dgm:pt modelId="{EA7F6CF4-6956-4A00-B6F0-8C5BFA78D843}" type="sibTrans" cxnId="{377E0064-749D-4813-86FB-46324EF3FD4E}">
      <dgm:prSet/>
      <dgm:spPr/>
      <dgm:t>
        <a:bodyPr/>
        <a:lstStyle/>
        <a:p>
          <a:endParaRPr lang="it-IT" sz="1600"/>
        </a:p>
      </dgm:t>
    </dgm:pt>
    <dgm:pt modelId="{F4CE9E70-4D6E-40C6-8194-3E939502FFAE}" type="pres">
      <dgm:prSet presAssocID="{769089DD-26E2-4822-8087-A8E937777B3F}" presName="vert0" presStyleCnt="0">
        <dgm:presLayoutVars>
          <dgm:dir/>
          <dgm:animOne val="branch"/>
          <dgm:animLvl val="lvl"/>
        </dgm:presLayoutVars>
      </dgm:prSet>
      <dgm:spPr/>
    </dgm:pt>
    <dgm:pt modelId="{1B778550-C9EE-4AB3-A8C5-FACA6E65D9BB}" type="pres">
      <dgm:prSet presAssocID="{7D6B52F4-C8C2-4B93-B166-E0C2E5640BD7}" presName="thickLine" presStyleLbl="alignNode1" presStyleIdx="0" presStyleCnt="1"/>
      <dgm:spPr/>
    </dgm:pt>
    <dgm:pt modelId="{460FB5CC-F9CA-4DD5-B09C-8CF2557FB6FB}" type="pres">
      <dgm:prSet presAssocID="{7D6B52F4-C8C2-4B93-B166-E0C2E5640BD7}" presName="horz1" presStyleCnt="0"/>
      <dgm:spPr/>
    </dgm:pt>
    <dgm:pt modelId="{73D2F5EB-C1FA-4EAE-ACA4-21A3192B4C74}" type="pres">
      <dgm:prSet presAssocID="{7D6B52F4-C8C2-4B93-B166-E0C2E5640BD7}" presName="tx1" presStyleLbl="revTx" presStyleIdx="0" presStyleCnt="9"/>
      <dgm:spPr/>
    </dgm:pt>
    <dgm:pt modelId="{29A85DAA-516F-41F9-9525-C0530B3DAA50}" type="pres">
      <dgm:prSet presAssocID="{7D6B52F4-C8C2-4B93-B166-E0C2E5640BD7}" presName="vert1" presStyleCnt="0"/>
      <dgm:spPr/>
    </dgm:pt>
    <dgm:pt modelId="{053FA3CA-49A3-4AE4-A9B3-87584FD094BE}" type="pres">
      <dgm:prSet presAssocID="{6D3E4C75-5BBB-410A-A9BA-BB765A9AF173}" presName="vertSpace2a" presStyleCnt="0"/>
      <dgm:spPr/>
    </dgm:pt>
    <dgm:pt modelId="{DA03CDA2-88A1-498D-9A53-266304FFD237}" type="pres">
      <dgm:prSet presAssocID="{6D3E4C75-5BBB-410A-A9BA-BB765A9AF173}" presName="horz2" presStyleCnt="0"/>
      <dgm:spPr/>
    </dgm:pt>
    <dgm:pt modelId="{BFEC9BE8-688A-436E-9EC1-DF4A7788B887}" type="pres">
      <dgm:prSet presAssocID="{6D3E4C75-5BBB-410A-A9BA-BB765A9AF173}" presName="horzSpace2" presStyleCnt="0"/>
      <dgm:spPr/>
    </dgm:pt>
    <dgm:pt modelId="{410F735F-CE89-4B91-8D0F-0882A3D7A6E5}" type="pres">
      <dgm:prSet presAssocID="{6D3E4C75-5BBB-410A-A9BA-BB765A9AF173}" presName="tx2" presStyleLbl="revTx" presStyleIdx="1" presStyleCnt="9"/>
      <dgm:spPr/>
    </dgm:pt>
    <dgm:pt modelId="{8AA9534D-53DD-4656-8396-4D9034B02EAA}" type="pres">
      <dgm:prSet presAssocID="{6D3E4C75-5BBB-410A-A9BA-BB765A9AF173}" presName="vert2" presStyleCnt="0"/>
      <dgm:spPr/>
    </dgm:pt>
    <dgm:pt modelId="{ACBF75A0-3930-4AA0-B0CE-EE1F38DD0FEC}" type="pres">
      <dgm:prSet presAssocID="{6D3E4C75-5BBB-410A-A9BA-BB765A9AF173}" presName="thinLine2b" presStyleLbl="callout" presStyleIdx="0" presStyleCnt="8"/>
      <dgm:spPr/>
    </dgm:pt>
    <dgm:pt modelId="{0472E62F-2939-462E-951C-BC54AE91CB73}" type="pres">
      <dgm:prSet presAssocID="{6D3E4C75-5BBB-410A-A9BA-BB765A9AF173}" presName="vertSpace2b" presStyleCnt="0"/>
      <dgm:spPr/>
    </dgm:pt>
    <dgm:pt modelId="{971144F8-D903-4B8D-B115-7ECD8FD2698E}" type="pres">
      <dgm:prSet presAssocID="{929A84ED-F72D-47DC-9840-51594CE633E0}" presName="horz2" presStyleCnt="0"/>
      <dgm:spPr/>
    </dgm:pt>
    <dgm:pt modelId="{E2C69D1A-60E9-4352-906F-77AAFC3222D3}" type="pres">
      <dgm:prSet presAssocID="{929A84ED-F72D-47DC-9840-51594CE633E0}" presName="horzSpace2" presStyleCnt="0"/>
      <dgm:spPr/>
    </dgm:pt>
    <dgm:pt modelId="{36A48A29-CCF5-4B28-8176-B9FA812B953E}" type="pres">
      <dgm:prSet presAssocID="{929A84ED-F72D-47DC-9840-51594CE633E0}" presName="tx2" presStyleLbl="revTx" presStyleIdx="2" presStyleCnt="9"/>
      <dgm:spPr/>
    </dgm:pt>
    <dgm:pt modelId="{F8FA099B-A252-4ACC-B4E2-C9D680E52D34}" type="pres">
      <dgm:prSet presAssocID="{929A84ED-F72D-47DC-9840-51594CE633E0}" presName="vert2" presStyleCnt="0"/>
      <dgm:spPr/>
    </dgm:pt>
    <dgm:pt modelId="{CBDD662B-680D-4D65-9182-4B11D5A06ED3}" type="pres">
      <dgm:prSet presAssocID="{929A84ED-F72D-47DC-9840-51594CE633E0}" presName="thinLine2b" presStyleLbl="callout" presStyleIdx="1" presStyleCnt="8"/>
      <dgm:spPr/>
    </dgm:pt>
    <dgm:pt modelId="{AD23239F-10D5-4586-AFE6-2779B5DA06A9}" type="pres">
      <dgm:prSet presAssocID="{929A84ED-F72D-47DC-9840-51594CE633E0}" presName="vertSpace2b" presStyleCnt="0"/>
      <dgm:spPr/>
    </dgm:pt>
    <dgm:pt modelId="{67F49ECE-125E-45A7-AA34-EFE27C63B49E}" type="pres">
      <dgm:prSet presAssocID="{9BE7A4B8-D8B0-4327-A22A-61710B33DF0F}" presName="horz2" presStyleCnt="0"/>
      <dgm:spPr/>
    </dgm:pt>
    <dgm:pt modelId="{3B9A014B-D515-45C4-8CDC-3B0E60F2761D}" type="pres">
      <dgm:prSet presAssocID="{9BE7A4B8-D8B0-4327-A22A-61710B33DF0F}" presName="horzSpace2" presStyleCnt="0"/>
      <dgm:spPr/>
    </dgm:pt>
    <dgm:pt modelId="{63ED14C2-C4B7-4102-B074-DA23EC5B3B87}" type="pres">
      <dgm:prSet presAssocID="{9BE7A4B8-D8B0-4327-A22A-61710B33DF0F}" presName="tx2" presStyleLbl="revTx" presStyleIdx="3" presStyleCnt="9"/>
      <dgm:spPr/>
    </dgm:pt>
    <dgm:pt modelId="{E3B8C157-809D-4216-9BC1-99B2B7E30440}" type="pres">
      <dgm:prSet presAssocID="{9BE7A4B8-D8B0-4327-A22A-61710B33DF0F}" presName="vert2" presStyleCnt="0"/>
      <dgm:spPr/>
    </dgm:pt>
    <dgm:pt modelId="{09FFF71B-65CC-4C36-B6AE-DA62170492CF}" type="pres">
      <dgm:prSet presAssocID="{9BE7A4B8-D8B0-4327-A22A-61710B33DF0F}" presName="thinLine2b" presStyleLbl="callout" presStyleIdx="2" presStyleCnt="8"/>
      <dgm:spPr/>
    </dgm:pt>
    <dgm:pt modelId="{778A1709-0DAC-4573-A43D-A24B8DE08A24}" type="pres">
      <dgm:prSet presAssocID="{9BE7A4B8-D8B0-4327-A22A-61710B33DF0F}" presName="vertSpace2b" presStyleCnt="0"/>
      <dgm:spPr/>
    </dgm:pt>
    <dgm:pt modelId="{EA183AB7-2F5B-4C4E-8A4A-45B0B2894C52}" type="pres">
      <dgm:prSet presAssocID="{EA63E352-055A-4C4A-9CCA-DDF957AC6E72}" presName="horz2" presStyleCnt="0"/>
      <dgm:spPr/>
    </dgm:pt>
    <dgm:pt modelId="{7C7BD0B8-B21B-40D9-84D6-D47A125B4C3C}" type="pres">
      <dgm:prSet presAssocID="{EA63E352-055A-4C4A-9CCA-DDF957AC6E72}" presName="horzSpace2" presStyleCnt="0"/>
      <dgm:spPr/>
    </dgm:pt>
    <dgm:pt modelId="{64D2CFCB-737C-4EEA-8048-066CC831A320}" type="pres">
      <dgm:prSet presAssocID="{EA63E352-055A-4C4A-9CCA-DDF957AC6E72}" presName="tx2" presStyleLbl="revTx" presStyleIdx="4" presStyleCnt="9"/>
      <dgm:spPr/>
    </dgm:pt>
    <dgm:pt modelId="{8973C62C-D031-4280-A4BA-887E00F8DAA1}" type="pres">
      <dgm:prSet presAssocID="{EA63E352-055A-4C4A-9CCA-DDF957AC6E72}" presName="vert2" presStyleCnt="0"/>
      <dgm:spPr/>
    </dgm:pt>
    <dgm:pt modelId="{4AF23473-E98E-4ED2-9D58-0C7E13EEA353}" type="pres">
      <dgm:prSet presAssocID="{EA63E352-055A-4C4A-9CCA-DDF957AC6E72}" presName="thinLine2b" presStyleLbl="callout" presStyleIdx="3" presStyleCnt="8"/>
      <dgm:spPr/>
    </dgm:pt>
    <dgm:pt modelId="{F3B83D0A-F170-41B6-B056-30B227403621}" type="pres">
      <dgm:prSet presAssocID="{EA63E352-055A-4C4A-9CCA-DDF957AC6E72}" presName="vertSpace2b" presStyleCnt="0"/>
      <dgm:spPr/>
    </dgm:pt>
    <dgm:pt modelId="{0C2C6E83-7BB2-469A-817E-FA23D66B4DD6}" type="pres">
      <dgm:prSet presAssocID="{2EE5E224-D1C7-42B9-A37D-68E1B5017275}" presName="horz2" presStyleCnt="0"/>
      <dgm:spPr/>
    </dgm:pt>
    <dgm:pt modelId="{F3C8484B-2EB6-4058-A69F-C02BD0D66BE6}" type="pres">
      <dgm:prSet presAssocID="{2EE5E224-D1C7-42B9-A37D-68E1B5017275}" presName="horzSpace2" presStyleCnt="0"/>
      <dgm:spPr/>
    </dgm:pt>
    <dgm:pt modelId="{2DE3B5FA-D23E-448A-B005-BD603C0AEDEE}" type="pres">
      <dgm:prSet presAssocID="{2EE5E224-D1C7-42B9-A37D-68E1B5017275}" presName="tx2" presStyleLbl="revTx" presStyleIdx="5" presStyleCnt="9"/>
      <dgm:spPr/>
    </dgm:pt>
    <dgm:pt modelId="{D6FEBBAB-89EA-44E9-8A33-1817114F9B24}" type="pres">
      <dgm:prSet presAssocID="{2EE5E224-D1C7-42B9-A37D-68E1B5017275}" presName="vert2" presStyleCnt="0"/>
      <dgm:spPr/>
    </dgm:pt>
    <dgm:pt modelId="{6B4B6C38-A940-4BE8-99D3-B632BB39FB49}" type="pres">
      <dgm:prSet presAssocID="{2EE5E224-D1C7-42B9-A37D-68E1B5017275}" presName="thinLine2b" presStyleLbl="callout" presStyleIdx="4" presStyleCnt="8"/>
      <dgm:spPr/>
    </dgm:pt>
    <dgm:pt modelId="{0A024D2A-4BF2-4BD5-9083-E8F8E79A2264}" type="pres">
      <dgm:prSet presAssocID="{2EE5E224-D1C7-42B9-A37D-68E1B5017275}" presName="vertSpace2b" presStyleCnt="0"/>
      <dgm:spPr/>
    </dgm:pt>
    <dgm:pt modelId="{AE2C997B-9135-4480-B6A9-150F6F91854A}" type="pres">
      <dgm:prSet presAssocID="{B73120F0-A721-40DD-BCB7-BA9968F8574E}" presName="horz2" presStyleCnt="0"/>
      <dgm:spPr/>
    </dgm:pt>
    <dgm:pt modelId="{D74CBED6-C767-4AA8-9C10-0AAA9CD2F154}" type="pres">
      <dgm:prSet presAssocID="{B73120F0-A721-40DD-BCB7-BA9968F8574E}" presName="horzSpace2" presStyleCnt="0"/>
      <dgm:spPr/>
    </dgm:pt>
    <dgm:pt modelId="{CEC15059-355E-4840-8F37-FDA90C786661}" type="pres">
      <dgm:prSet presAssocID="{B73120F0-A721-40DD-BCB7-BA9968F8574E}" presName="tx2" presStyleLbl="revTx" presStyleIdx="6" presStyleCnt="9"/>
      <dgm:spPr/>
    </dgm:pt>
    <dgm:pt modelId="{8D219C91-C203-45A4-96BE-CFF0B162E052}" type="pres">
      <dgm:prSet presAssocID="{B73120F0-A721-40DD-BCB7-BA9968F8574E}" presName="vert2" presStyleCnt="0"/>
      <dgm:spPr/>
    </dgm:pt>
    <dgm:pt modelId="{991A4A77-80A4-4F89-B015-FC3545EE8A5B}" type="pres">
      <dgm:prSet presAssocID="{B73120F0-A721-40DD-BCB7-BA9968F8574E}" presName="thinLine2b" presStyleLbl="callout" presStyleIdx="5" presStyleCnt="8"/>
      <dgm:spPr/>
    </dgm:pt>
    <dgm:pt modelId="{F51F8FF0-A26F-40AC-8DA1-6791B726A938}" type="pres">
      <dgm:prSet presAssocID="{B73120F0-A721-40DD-BCB7-BA9968F8574E}" presName="vertSpace2b" presStyleCnt="0"/>
      <dgm:spPr/>
    </dgm:pt>
    <dgm:pt modelId="{5C4119CC-3D1A-434A-B3E7-69F75B3FE88A}" type="pres">
      <dgm:prSet presAssocID="{9D971509-0496-41AC-8C40-EAADA4C16530}" presName="horz2" presStyleCnt="0"/>
      <dgm:spPr/>
    </dgm:pt>
    <dgm:pt modelId="{647D54DD-ADE4-41B1-9D01-A419D9A51990}" type="pres">
      <dgm:prSet presAssocID="{9D971509-0496-41AC-8C40-EAADA4C16530}" presName="horzSpace2" presStyleCnt="0"/>
      <dgm:spPr/>
    </dgm:pt>
    <dgm:pt modelId="{A00D168C-BBAA-4FE6-A4F9-3716549BACCB}" type="pres">
      <dgm:prSet presAssocID="{9D971509-0496-41AC-8C40-EAADA4C16530}" presName="tx2" presStyleLbl="revTx" presStyleIdx="7" presStyleCnt="9"/>
      <dgm:spPr/>
    </dgm:pt>
    <dgm:pt modelId="{64ABE005-DAF2-4E9C-B873-D6D6D07479D4}" type="pres">
      <dgm:prSet presAssocID="{9D971509-0496-41AC-8C40-EAADA4C16530}" presName="vert2" presStyleCnt="0"/>
      <dgm:spPr/>
    </dgm:pt>
    <dgm:pt modelId="{08FE57ED-38A4-4F43-A11C-B34E074CB6BC}" type="pres">
      <dgm:prSet presAssocID="{9D971509-0496-41AC-8C40-EAADA4C16530}" presName="thinLine2b" presStyleLbl="callout" presStyleIdx="6" presStyleCnt="8"/>
      <dgm:spPr/>
    </dgm:pt>
    <dgm:pt modelId="{3B7BCE8D-B584-4E0A-99AF-37B26BFBF911}" type="pres">
      <dgm:prSet presAssocID="{9D971509-0496-41AC-8C40-EAADA4C16530}" presName="vertSpace2b" presStyleCnt="0"/>
      <dgm:spPr/>
    </dgm:pt>
    <dgm:pt modelId="{0121D2C7-AB00-4B76-B54E-9F93D48C2CDF}" type="pres">
      <dgm:prSet presAssocID="{41ACB802-CDBE-44A0-8383-2977E8656F2B}" presName="horz2" presStyleCnt="0"/>
      <dgm:spPr/>
    </dgm:pt>
    <dgm:pt modelId="{E43CB351-4561-46B1-95C8-EA24896B3D5D}" type="pres">
      <dgm:prSet presAssocID="{41ACB802-CDBE-44A0-8383-2977E8656F2B}" presName="horzSpace2" presStyleCnt="0"/>
      <dgm:spPr/>
    </dgm:pt>
    <dgm:pt modelId="{598D90C4-07E4-4878-BA8D-2F57912EA0E2}" type="pres">
      <dgm:prSet presAssocID="{41ACB802-CDBE-44A0-8383-2977E8656F2B}" presName="tx2" presStyleLbl="revTx" presStyleIdx="8" presStyleCnt="9"/>
      <dgm:spPr/>
    </dgm:pt>
    <dgm:pt modelId="{1201D989-6F8C-4C32-95A7-ACF4FDAAEAF9}" type="pres">
      <dgm:prSet presAssocID="{41ACB802-CDBE-44A0-8383-2977E8656F2B}" presName="vert2" presStyleCnt="0"/>
      <dgm:spPr/>
    </dgm:pt>
    <dgm:pt modelId="{C1BA187A-5255-43A2-8658-9CA51B454159}" type="pres">
      <dgm:prSet presAssocID="{41ACB802-CDBE-44A0-8383-2977E8656F2B}" presName="thinLine2b" presStyleLbl="callout" presStyleIdx="7" presStyleCnt="8"/>
      <dgm:spPr/>
    </dgm:pt>
    <dgm:pt modelId="{22B96D0D-0661-4938-BE6F-2D508DCD4210}" type="pres">
      <dgm:prSet presAssocID="{41ACB802-CDBE-44A0-8383-2977E8656F2B}" presName="vertSpace2b" presStyleCnt="0"/>
      <dgm:spPr/>
    </dgm:pt>
  </dgm:ptLst>
  <dgm:cxnLst>
    <dgm:cxn modelId="{AD1D3100-BC9D-4E10-BD08-E269194E20C5}" type="presOf" srcId="{769089DD-26E2-4822-8087-A8E937777B3F}" destId="{F4CE9E70-4D6E-40C6-8194-3E939502FFAE}" srcOrd="0" destOrd="0" presId="urn:microsoft.com/office/officeart/2008/layout/LinedList"/>
    <dgm:cxn modelId="{FC889F0D-30DB-44E5-B576-667AD33EDAEB}" srcId="{7D6B52F4-C8C2-4B93-B166-E0C2E5640BD7}" destId="{EA63E352-055A-4C4A-9CCA-DDF957AC6E72}" srcOrd="3" destOrd="0" parTransId="{B572E6B6-6255-4694-81A2-466DA8530E37}" sibTransId="{10EAC251-DDC0-4C43-AECA-A6D147D68BBE}"/>
    <dgm:cxn modelId="{D581F82C-B6EC-4DBA-AC7C-C0357B657C56}" srcId="{7D6B52F4-C8C2-4B93-B166-E0C2E5640BD7}" destId="{9BE7A4B8-D8B0-4327-A22A-61710B33DF0F}" srcOrd="2" destOrd="0" parTransId="{6F046157-FC3A-4617-B02C-586EBA7CC4E6}" sibTransId="{BE49583F-82E7-411F-B77C-92069F89F014}"/>
    <dgm:cxn modelId="{377E0064-749D-4813-86FB-46324EF3FD4E}" srcId="{7D6B52F4-C8C2-4B93-B166-E0C2E5640BD7}" destId="{41ACB802-CDBE-44A0-8383-2977E8656F2B}" srcOrd="7" destOrd="0" parTransId="{61774601-E7B8-483F-BEC0-3E703753D9ED}" sibTransId="{EA7F6CF4-6956-4A00-B6F0-8C5BFA78D843}"/>
    <dgm:cxn modelId="{79346951-9E47-4690-BFC7-B2013A8400D6}" srcId="{769089DD-26E2-4822-8087-A8E937777B3F}" destId="{7D6B52F4-C8C2-4B93-B166-E0C2E5640BD7}" srcOrd="0" destOrd="0" parTransId="{D54A5D6D-0C7C-4CCD-8216-6C03D9CCE83F}" sibTransId="{9D9E84E9-E2EC-45E9-951B-38BE0C488483}"/>
    <dgm:cxn modelId="{01305F90-8CED-44C2-A2D3-7F3FBA063227}" type="presOf" srcId="{9BE7A4B8-D8B0-4327-A22A-61710B33DF0F}" destId="{63ED14C2-C4B7-4102-B074-DA23EC5B3B87}" srcOrd="0" destOrd="0" presId="urn:microsoft.com/office/officeart/2008/layout/LinedList"/>
    <dgm:cxn modelId="{0B2C6193-83E0-4EB1-8797-5E8455AFEB3E}" srcId="{7D6B52F4-C8C2-4B93-B166-E0C2E5640BD7}" destId="{9D971509-0496-41AC-8C40-EAADA4C16530}" srcOrd="6" destOrd="0" parTransId="{B33E8907-5E62-4DF1-A688-14D72167CE5E}" sibTransId="{AC1952EF-7746-4548-BC6F-FC4466E89EAC}"/>
    <dgm:cxn modelId="{6E861797-14D3-48C7-8549-7BD5FF496F05}" srcId="{7D6B52F4-C8C2-4B93-B166-E0C2E5640BD7}" destId="{6D3E4C75-5BBB-410A-A9BA-BB765A9AF173}" srcOrd="0" destOrd="0" parTransId="{1E0FCAF1-EFB3-4205-88AB-92F243CF3962}" sibTransId="{A83F695C-4F4E-4147-AB9D-A2973AB22073}"/>
    <dgm:cxn modelId="{C94D2298-CB69-4F8B-86B4-BBB6613A4E9A}" type="presOf" srcId="{7D6B52F4-C8C2-4B93-B166-E0C2E5640BD7}" destId="{73D2F5EB-C1FA-4EAE-ACA4-21A3192B4C74}" srcOrd="0" destOrd="0" presId="urn:microsoft.com/office/officeart/2008/layout/LinedList"/>
    <dgm:cxn modelId="{3A4E9BA2-B3CB-4977-B5CE-01B2C39C4402}" srcId="{7D6B52F4-C8C2-4B93-B166-E0C2E5640BD7}" destId="{929A84ED-F72D-47DC-9840-51594CE633E0}" srcOrd="1" destOrd="0" parTransId="{B795214D-F34F-46A6-9C3B-0BAFA6FC5AAD}" sibTransId="{F9EB7F69-196F-40C7-B47E-C5BC48ACB64D}"/>
    <dgm:cxn modelId="{5529D9A7-D1C2-487E-9EA9-206D79CA2C4F}" type="presOf" srcId="{2EE5E224-D1C7-42B9-A37D-68E1B5017275}" destId="{2DE3B5FA-D23E-448A-B005-BD603C0AEDEE}" srcOrd="0" destOrd="0" presId="urn:microsoft.com/office/officeart/2008/layout/LinedList"/>
    <dgm:cxn modelId="{28CC90B3-A31E-4C3B-A7BD-A38C2AF2E5A5}" type="presOf" srcId="{6D3E4C75-5BBB-410A-A9BA-BB765A9AF173}" destId="{410F735F-CE89-4B91-8D0F-0882A3D7A6E5}" srcOrd="0" destOrd="0" presId="urn:microsoft.com/office/officeart/2008/layout/LinedList"/>
    <dgm:cxn modelId="{9D1FDFBC-AF98-4B6C-AA7E-07740A6F0162}" type="presOf" srcId="{EA63E352-055A-4C4A-9CCA-DDF957AC6E72}" destId="{64D2CFCB-737C-4EEA-8048-066CC831A320}" srcOrd="0" destOrd="0" presId="urn:microsoft.com/office/officeart/2008/layout/LinedList"/>
    <dgm:cxn modelId="{2DC2FFBE-BDD0-49C7-AD68-376FB8BDC128}" srcId="{7D6B52F4-C8C2-4B93-B166-E0C2E5640BD7}" destId="{2EE5E224-D1C7-42B9-A37D-68E1B5017275}" srcOrd="4" destOrd="0" parTransId="{1FE65162-096A-4D13-B7BB-487425B1DE52}" sibTransId="{CA1112ED-2DE4-4916-806C-D613F05940EA}"/>
    <dgm:cxn modelId="{405FF1C9-30A5-46AC-8E56-F785BA7DEA17}" type="presOf" srcId="{9D971509-0496-41AC-8C40-EAADA4C16530}" destId="{A00D168C-BBAA-4FE6-A4F9-3716549BACCB}" srcOrd="0" destOrd="0" presId="urn:microsoft.com/office/officeart/2008/layout/LinedList"/>
    <dgm:cxn modelId="{CBCE70E6-14D7-4085-BBE8-B5568935394B}" type="presOf" srcId="{41ACB802-CDBE-44A0-8383-2977E8656F2B}" destId="{598D90C4-07E4-4878-BA8D-2F57912EA0E2}" srcOrd="0" destOrd="0" presId="urn:microsoft.com/office/officeart/2008/layout/LinedList"/>
    <dgm:cxn modelId="{B80010EE-B647-455A-B72D-5A33F63FD45A}" type="presOf" srcId="{B73120F0-A721-40DD-BCB7-BA9968F8574E}" destId="{CEC15059-355E-4840-8F37-FDA90C786661}" srcOrd="0" destOrd="0" presId="urn:microsoft.com/office/officeart/2008/layout/LinedList"/>
    <dgm:cxn modelId="{E0E4FDF3-BCF8-45C3-B853-A51E2F392624}" srcId="{7D6B52F4-C8C2-4B93-B166-E0C2E5640BD7}" destId="{B73120F0-A721-40DD-BCB7-BA9968F8574E}" srcOrd="5" destOrd="0" parTransId="{24C79173-63FD-4880-B8EF-7859C1616F0F}" sibTransId="{E66CAF39-EFDA-4122-958C-2811D357C976}"/>
    <dgm:cxn modelId="{830B5EFF-9FDD-4350-9046-6A69F525DC87}" type="presOf" srcId="{929A84ED-F72D-47DC-9840-51594CE633E0}" destId="{36A48A29-CCF5-4B28-8176-B9FA812B953E}" srcOrd="0" destOrd="0" presId="urn:microsoft.com/office/officeart/2008/layout/LinedList"/>
    <dgm:cxn modelId="{377CEDEA-A6AE-42BA-A407-B5745D260374}" type="presParOf" srcId="{F4CE9E70-4D6E-40C6-8194-3E939502FFAE}" destId="{1B778550-C9EE-4AB3-A8C5-FACA6E65D9BB}" srcOrd="0" destOrd="0" presId="urn:microsoft.com/office/officeart/2008/layout/LinedList"/>
    <dgm:cxn modelId="{6DD02537-F03A-44D3-A529-EBC3902CE9BD}" type="presParOf" srcId="{F4CE9E70-4D6E-40C6-8194-3E939502FFAE}" destId="{460FB5CC-F9CA-4DD5-B09C-8CF2557FB6FB}" srcOrd="1" destOrd="0" presId="urn:microsoft.com/office/officeart/2008/layout/LinedList"/>
    <dgm:cxn modelId="{5A5E2A07-BFF7-4C7D-AD0A-B175DE615DDF}" type="presParOf" srcId="{460FB5CC-F9CA-4DD5-B09C-8CF2557FB6FB}" destId="{73D2F5EB-C1FA-4EAE-ACA4-21A3192B4C74}" srcOrd="0" destOrd="0" presId="urn:microsoft.com/office/officeart/2008/layout/LinedList"/>
    <dgm:cxn modelId="{B4B1F178-39ED-4D99-9AAD-0794E67DBABA}" type="presParOf" srcId="{460FB5CC-F9CA-4DD5-B09C-8CF2557FB6FB}" destId="{29A85DAA-516F-41F9-9525-C0530B3DAA50}" srcOrd="1" destOrd="0" presId="urn:microsoft.com/office/officeart/2008/layout/LinedList"/>
    <dgm:cxn modelId="{7B2D06EE-9151-483D-92E9-073A9C525D35}" type="presParOf" srcId="{29A85DAA-516F-41F9-9525-C0530B3DAA50}" destId="{053FA3CA-49A3-4AE4-A9B3-87584FD094BE}" srcOrd="0" destOrd="0" presId="urn:microsoft.com/office/officeart/2008/layout/LinedList"/>
    <dgm:cxn modelId="{6292F345-36A6-4950-8E29-1C18D40B895B}" type="presParOf" srcId="{29A85DAA-516F-41F9-9525-C0530B3DAA50}" destId="{DA03CDA2-88A1-498D-9A53-266304FFD237}" srcOrd="1" destOrd="0" presId="urn:microsoft.com/office/officeart/2008/layout/LinedList"/>
    <dgm:cxn modelId="{ECFA1B1A-2F36-4E69-83EB-B30FBCCFEA79}" type="presParOf" srcId="{DA03CDA2-88A1-498D-9A53-266304FFD237}" destId="{BFEC9BE8-688A-436E-9EC1-DF4A7788B887}" srcOrd="0" destOrd="0" presId="urn:microsoft.com/office/officeart/2008/layout/LinedList"/>
    <dgm:cxn modelId="{EE377B64-773C-4B8B-B23E-47938783D93C}" type="presParOf" srcId="{DA03CDA2-88A1-498D-9A53-266304FFD237}" destId="{410F735F-CE89-4B91-8D0F-0882A3D7A6E5}" srcOrd="1" destOrd="0" presId="urn:microsoft.com/office/officeart/2008/layout/LinedList"/>
    <dgm:cxn modelId="{F0FD00DE-F01A-4245-97B0-7495EE9A7674}" type="presParOf" srcId="{DA03CDA2-88A1-498D-9A53-266304FFD237}" destId="{8AA9534D-53DD-4656-8396-4D9034B02EAA}" srcOrd="2" destOrd="0" presId="urn:microsoft.com/office/officeart/2008/layout/LinedList"/>
    <dgm:cxn modelId="{3EEA9657-B5E7-4DE2-AF03-3188431AC83E}" type="presParOf" srcId="{29A85DAA-516F-41F9-9525-C0530B3DAA50}" destId="{ACBF75A0-3930-4AA0-B0CE-EE1F38DD0FEC}" srcOrd="2" destOrd="0" presId="urn:microsoft.com/office/officeart/2008/layout/LinedList"/>
    <dgm:cxn modelId="{04BA57E5-B611-491A-9A82-6C8A8D9CA39A}" type="presParOf" srcId="{29A85DAA-516F-41F9-9525-C0530B3DAA50}" destId="{0472E62F-2939-462E-951C-BC54AE91CB73}" srcOrd="3" destOrd="0" presId="urn:microsoft.com/office/officeart/2008/layout/LinedList"/>
    <dgm:cxn modelId="{ECC99090-F72D-4C0D-818F-3FC456C43431}" type="presParOf" srcId="{29A85DAA-516F-41F9-9525-C0530B3DAA50}" destId="{971144F8-D903-4B8D-B115-7ECD8FD2698E}" srcOrd="4" destOrd="0" presId="urn:microsoft.com/office/officeart/2008/layout/LinedList"/>
    <dgm:cxn modelId="{DD2297AA-F4A7-4025-8796-16ABD11C0A98}" type="presParOf" srcId="{971144F8-D903-4B8D-B115-7ECD8FD2698E}" destId="{E2C69D1A-60E9-4352-906F-77AAFC3222D3}" srcOrd="0" destOrd="0" presId="urn:microsoft.com/office/officeart/2008/layout/LinedList"/>
    <dgm:cxn modelId="{57E2D199-07F6-4B04-A21E-8ABF232E3544}" type="presParOf" srcId="{971144F8-D903-4B8D-B115-7ECD8FD2698E}" destId="{36A48A29-CCF5-4B28-8176-B9FA812B953E}" srcOrd="1" destOrd="0" presId="urn:microsoft.com/office/officeart/2008/layout/LinedList"/>
    <dgm:cxn modelId="{97ECD0F7-FE3C-4A5A-B657-4D71B7EFEC84}" type="presParOf" srcId="{971144F8-D903-4B8D-B115-7ECD8FD2698E}" destId="{F8FA099B-A252-4ACC-B4E2-C9D680E52D34}" srcOrd="2" destOrd="0" presId="urn:microsoft.com/office/officeart/2008/layout/LinedList"/>
    <dgm:cxn modelId="{78E7E3B0-5FD4-4B45-870A-09BC6FE9F01D}" type="presParOf" srcId="{29A85DAA-516F-41F9-9525-C0530B3DAA50}" destId="{CBDD662B-680D-4D65-9182-4B11D5A06ED3}" srcOrd="5" destOrd="0" presId="urn:microsoft.com/office/officeart/2008/layout/LinedList"/>
    <dgm:cxn modelId="{E4212020-ED01-48CA-B860-7C99CD4ECFF6}" type="presParOf" srcId="{29A85DAA-516F-41F9-9525-C0530B3DAA50}" destId="{AD23239F-10D5-4586-AFE6-2779B5DA06A9}" srcOrd="6" destOrd="0" presId="urn:microsoft.com/office/officeart/2008/layout/LinedList"/>
    <dgm:cxn modelId="{4FE5912A-E479-4534-93D5-C35DD6A18736}" type="presParOf" srcId="{29A85DAA-516F-41F9-9525-C0530B3DAA50}" destId="{67F49ECE-125E-45A7-AA34-EFE27C63B49E}" srcOrd="7" destOrd="0" presId="urn:microsoft.com/office/officeart/2008/layout/LinedList"/>
    <dgm:cxn modelId="{CEC23E20-A6E0-4E4E-8B97-EB65E219E686}" type="presParOf" srcId="{67F49ECE-125E-45A7-AA34-EFE27C63B49E}" destId="{3B9A014B-D515-45C4-8CDC-3B0E60F2761D}" srcOrd="0" destOrd="0" presId="urn:microsoft.com/office/officeart/2008/layout/LinedList"/>
    <dgm:cxn modelId="{0759C53F-D94F-4EC6-BA5A-6DF1AA4E5088}" type="presParOf" srcId="{67F49ECE-125E-45A7-AA34-EFE27C63B49E}" destId="{63ED14C2-C4B7-4102-B074-DA23EC5B3B87}" srcOrd="1" destOrd="0" presId="urn:microsoft.com/office/officeart/2008/layout/LinedList"/>
    <dgm:cxn modelId="{DBCDAF4C-EA9D-4345-90B2-335143E5CB8B}" type="presParOf" srcId="{67F49ECE-125E-45A7-AA34-EFE27C63B49E}" destId="{E3B8C157-809D-4216-9BC1-99B2B7E30440}" srcOrd="2" destOrd="0" presId="urn:microsoft.com/office/officeart/2008/layout/LinedList"/>
    <dgm:cxn modelId="{ACFE06A9-5BFA-4F91-AC25-D8325CFB8E33}" type="presParOf" srcId="{29A85DAA-516F-41F9-9525-C0530B3DAA50}" destId="{09FFF71B-65CC-4C36-B6AE-DA62170492CF}" srcOrd="8" destOrd="0" presId="urn:microsoft.com/office/officeart/2008/layout/LinedList"/>
    <dgm:cxn modelId="{3FBA6B56-E5E7-4F33-8C90-8BC5F8CE4D58}" type="presParOf" srcId="{29A85DAA-516F-41F9-9525-C0530B3DAA50}" destId="{778A1709-0DAC-4573-A43D-A24B8DE08A24}" srcOrd="9" destOrd="0" presId="urn:microsoft.com/office/officeart/2008/layout/LinedList"/>
    <dgm:cxn modelId="{2E5E0CDE-1F18-42E0-AB79-7656003821A7}" type="presParOf" srcId="{29A85DAA-516F-41F9-9525-C0530B3DAA50}" destId="{EA183AB7-2F5B-4C4E-8A4A-45B0B2894C52}" srcOrd="10" destOrd="0" presId="urn:microsoft.com/office/officeart/2008/layout/LinedList"/>
    <dgm:cxn modelId="{8BE39191-CB28-4B30-B671-3CEAEA938F8F}" type="presParOf" srcId="{EA183AB7-2F5B-4C4E-8A4A-45B0B2894C52}" destId="{7C7BD0B8-B21B-40D9-84D6-D47A125B4C3C}" srcOrd="0" destOrd="0" presId="urn:microsoft.com/office/officeart/2008/layout/LinedList"/>
    <dgm:cxn modelId="{D2F57A3F-F88B-41F1-B0A6-ECBDC47F165B}" type="presParOf" srcId="{EA183AB7-2F5B-4C4E-8A4A-45B0B2894C52}" destId="{64D2CFCB-737C-4EEA-8048-066CC831A320}" srcOrd="1" destOrd="0" presId="urn:microsoft.com/office/officeart/2008/layout/LinedList"/>
    <dgm:cxn modelId="{F01BB43E-6912-40BB-BE2D-E15A5B98DD3E}" type="presParOf" srcId="{EA183AB7-2F5B-4C4E-8A4A-45B0B2894C52}" destId="{8973C62C-D031-4280-A4BA-887E00F8DAA1}" srcOrd="2" destOrd="0" presId="urn:microsoft.com/office/officeart/2008/layout/LinedList"/>
    <dgm:cxn modelId="{67A8334F-D357-4C23-AD9F-689817D8DE4B}" type="presParOf" srcId="{29A85DAA-516F-41F9-9525-C0530B3DAA50}" destId="{4AF23473-E98E-4ED2-9D58-0C7E13EEA353}" srcOrd="11" destOrd="0" presId="urn:microsoft.com/office/officeart/2008/layout/LinedList"/>
    <dgm:cxn modelId="{7D810E54-59FD-4E40-9432-49454A5D4ADD}" type="presParOf" srcId="{29A85DAA-516F-41F9-9525-C0530B3DAA50}" destId="{F3B83D0A-F170-41B6-B056-30B227403621}" srcOrd="12" destOrd="0" presId="urn:microsoft.com/office/officeart/2008/layout/LinedList"/>
    <dgm:cxn modelId="{CA3D49B1-ACE4-431B-B293-5A5F80D6BEF7}" type="presParOf" srcId="{29A85DAA-516F-41F9-9525-C0530B3DAA50}" destId="{0C2C6E83-7BB2-469A-817E-FA23D66B4DD6}" srcOrd="13" destOrd="0" presId="urn:microsoft.com/office/officeart/2008/layout/LinedList"/>
    <dgm:cxn modelId="{E2994A2A-C745-45CA-8175-38712041E442}" type="presParOf" srcId="{0C2C6E83-7BB2-469A-817E-FA23D66B4DD6}" destId="{F3C8484B-2EB6-4058-A69F-C02BD0D66BE6}" srcOrd="0" destOrd="0" presId="urn:microsoft.com/office/officeart/2008/layout/LinedList"/>
    <dgm:cxn modelId="{1B5DC555-1364-4967-9EAE-86E460B54DC6}" type="presParOf" srcId="{0C2C6E83-7BB2-469A-817E-FA23D66B4DD6}" destId="{2DE3B5FA-D23E-448A-B005-BD603C0AEDEE}" srcOrd="1" destOrd="0" presId="urn:microsoft.com/office/officeart/2008/layout/LinedList"/>
    <dgm:cxn modelId="{74B1B3E9-68C3-4117-B0AF-65F7EEE36FEE}" type="presParOf" srcId="{0C2C6E83-7BB2-469A-817E-FA23D66B4DD6}" destId="{D6FEBBAB-89EA-44E9-8A33-1817114F9B24}" srcOrd="2" destOrd="0" presId="urn:microsoft.com/office/officeart/2008/layout/LinedList"/>
    <dgm:cxn modelId="{973680BC-8912-4046-BEF2-3F9D7CF3788C}" type="presParOf" srcId="{29A85DAA-516F-41F9-9525-C0530B3DAA50}" destId="{6B4B6C38-A940-4BE8-99D3-B632BB39FB49}" srcOrd="14" destOrd="0" presId="urn:microsoft.com/office/officeart/2008/layout/LinedList"/>
    <dgm:cxn modelId="{B36E3B33-E847-40AE-8FC0-41C69717AC37}" type="presParOf" srcId="{29A85DAA-516F-41F9-9525-C0530B3DAA50}" destId="{0A024D2A-4BF2-4BD5-9083-E8F8E79A2264}" srcOrd="15" destOrd="0" presId="urn:microsoft.com/office/officeart/2008/layout/LinedList"/>
    <dgm:cxn modelId="{C938B072-DB96-4FD8-8CA5-4A73D95C6671}" type="presParOf" srcId="{29A85DAA-516F-41F9-9525-C0530B3DAA50}" destId="{AE2C997B-9135-4480-B6A9-150F6F91854A}" srcOrd="16" destOrd="0" presId="urn:microsoft.com/office/officeart/2008/layout/LinedList"/>
    <dgm:cxn modelId="{F27493E5-0073-4A64-BAF2-EF514D6903C4}" type="presParOf" srcId="{AE2C997B-9135-4480-B6A9-150F6F91854A}" destId="{D74CBED6-C767-4AA8-9C10-0AAA9CD2F154}" srcOrd="0" destOrd="0" presId="urn:microsoft.com/office/officeart/2008/layout/LinedList"/>
    <dgm:cxn modelId="{055AAE87-58E8-4FA8-AB92-7329A3417D45}" type="presParOf" srcId="{AE2C997B-9135-4480-B6A9-150F6F91854A}" destId="{CEC15059-355E-4840-8F37-FDA90C786661}" srcOrd="1" destOrd="0" presId="urn:microsoft.com/office/officeart/2008/layout/LinedList"/>
    <dgm:cxn modelId="{F014241D-C726-4354-A82D-6A2C7E8E1BB1}" type="presParOf" srcId="{AE2C997B-9135-4480-B6A9-150F6F91854A}" destId="{8D219C91-C203-45A4-96BE-CFF0B162E052}" srcOrd="2" destOrd="0" presId="urn:microsoft.com/office/officeart/2008/layout/LinedList"/>
    <dgm:cxn modelId="{D1FBACB2-9026-4C6B-9B4A-623DA5B27C67}" type="presParOf" srcId="{29A85DAA-516F-41F9-9525-C0530B3DAA50}" destId="{991A4A77-80A4-4F89-B015-FC3545EE8A5B}" srcOrd="17" destOrd="0" presId="urn:microsoft.com/office/officeart/2008/layout/LinedList"/>
    <dgm:cxn modelId="{D395E7B6-D7DB-4CBF-857F-31939F21E218}" type="presParOf" srcId="{29A85DAA-516F-41F9-9525-C0530B3DAA50}" destId="{F51F8FF0-A26F-40AC-8DA1-6791B726A938}" srcOrd="18" destOrd="0" presId="urn:microsoft.com/office/officeart/2008/layout/LinedList"/>
    <dgm:cxn modelId="{3C0DA2F8-53FB-4CBB-8C4B-B53576B8B93A}" type="presParOf" srcId="{29A85DAA-516F-41F9-9525-C0530B3DAA50}" destId="{5C4119CC-3D1A-434A-B3E7-69F75B3FE88A}" srcOrd="19" destOrd="0" presId="urn:microsoft.com/office/officeart/2008/layout/LinedList"/>
    <dgm:cxn modelId="{BD254B56-B4FC-461A-83C5-4FFA55991F8B}" type="presParOf" srcId="{5C4119CC-3D1A-434A-B3E7-69F75B3FE88A}" destId="{647D54DD-ADE4-41B1-9D01-A419D9A51990}" srcOrd="0" destOrd="0" presId="urn:microsoft.com/office/officeart/2008/layout/LinedList"/>
    <dgm:cxn modelId="{D6403EF2-38F2-42CA-80A7-366996F2D556}" type="presParOf" srcId="{5C4119CC-3D1A-434A-B3E7-69F75B3FE88A}" destId="{A00D168C-BBAA-4FE6-A4F9-3716549BACCB}" srcOrd="1" destOrd="0" presId="urn:microsoft.com/office/officeart/2008/layout/LinedList"/>
    <dgm:cxn modelId="{951A86B6-47B1-4D34-B2B7-DF1265E9CC8F}" type="presParOf" srcId="{5C4119CC-3D1A-434A-B3E7-69F75B3FE88A}" destId="{64ABE005-DAF2-4E9C-B873-D6D6D07479D4}" srcOrd="2" destOrd="0" presId="urn:microsoft.com/office/officeart/2008/layout/LinedList"/>
    <dgm:cxn modelId="{39FAEDA9-AC1F-49C2-8FAC-6B1392C106B9}" type="presParOf" srcId="{29A85DAA-516F-41F9-9525-C0530B3DAA50}" destId="{08FE57ED-38A4-4F43-A11C-B34E074CB6BC}" srcOrd="20" destOrd="0" presId="urn:microsoft.com/office/officeart/2008/layout/LinedList"/>
    <dgm:cxn modelId="{83BA7029-66A7-4095-B98B-1218A6EEE8F9}" type="presParOf" srcId="{29A85DAA-516F-41F9-9525-C0530B3DAA50}" destId="{3B7BCE8D-B584-4E0A-99AF-37B26BFBF911}" srcOrd="21" destOrd="0" presId="urn:microsoft.com/office/officeart/2008/layout/LinedList"/>
    <dgm:cxn modelId="{8771921B-844B-4BF5-BFC5-4B6940577D12}" type="presParOf" srcId="{29A85DAA-516F-41F9-9525-C0530B3DAA50}" destId="{0121D2C7-AB00-4B76-B54E-9F93D48C2CDF}" srcOrd="22" destOrd="0" presId="urn:microsoft.com/office/officeart/2008/layout/LinedList"/>
    <dgm:cxn modelId="{F3180233-E877-49DD-A09D-D2BBB8741B26}" type="presParOf" srcId="{0121D2C7-AB00-4B76-B54E-9F93D48C2CDF}" destId="{E43CB351-4561-46B1-95C8-EA24896B3D5D}" srcOrd="0" destOrd="0" presId="urn:microsoft.com/office/officeart/2008/layout/LinedList"/>
    <dgm:cxn modelId="{51A18CD5-D712-4275-BCE9-CDBF45B5A388}" type="presParOf" srcId="{0121D2C7-AB00-4B76-B54E-9F93D48C2CDF}" destId="{598D90C4-07E4-4878-BA8D-2F57912EA0E2}" srcOrd="1" destOrd="0" presId="urn:microsoft.com/office/officeart/2008/layout/LinedList"/>
    <dgm:cxn modelId="{6955D9F4-C94C-45C1-A443-0F4A9711DB85}" type="presParOf" srcId="{0121D2C7-AB00-4B76-B54E-9F93D48C2CDF}" destId="{1201D989-6F8C-4C32-95A7-ACF4FDAAEAF9}" srcOrd="2" destOrd="0" presId="urn:microsoft.com/office/officeart/2008/layout/LinedList"/>
    <dgm:cxn modelId="{21A96D36-775B-42B0-871A-DEE450468A87}" type="presParOf" srcId="{29A85DAA-516F-41F9-9525-C0530B3DAA50}" destId="{C1BA187A-5255-43A2-8658-9CA51B454159}" srcOrd="23" destOrd="0" presId="urn:microsoft.com/office/officeart/2008/layout/LinedList"/>
    <dgm:cxn modelId="{0F1226C2-F3D1-4EEC-B339-A8EF9C800E98}" type="presParOf" srcId="{29A85DAA-516F-41F9-9525-C0530B3DAA50}" destId="{22B96D0D-0661-4938-BE6F-2D508DCD4210}" srcOrd="24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3358CE-EC06-4294-B283-CBE79F90E3BC}" type="doc">
      <dgm:prSet loTypeId="urn:microsoft.com/office/officeart/2008/layout/LinedList" loCatId="list" qsTypeId="urn:microsoft.com/office/officeart/2005/8/quickstyle/simple5" qsCatId="simple" csTypeId="urn:microsoft.com/office/officeart/2005/8/colors/accent2_5" csCatId="accent2" phldr="1"/>
      <dgm:spPr/>
      <dgm:t>
        <a:bodyPr/>
        <a:lstStyle/>
        <a:p>
          <a:endParaRPr lang="it-IT"/>
        </a:p>
      </dgm:t>
    </dgm:pt>
    <dgm:pt modelId="{CA7C328D-F3C3-4685-A746-C225DE5FF600}">
      <dgm:prSet custT="1"/>
      <dgm:spPr/>
      <dgm:t>
        <a:bodyPr/>
        <a:lstStyle/>
        <a:p>
          <a:r>
            <a:rPr lang="en-GB" sz="2000" dirty="0"/>
            <a:t>Boito built in 1951 will be </a:t>
          </a:r>
          <a:r>
            <a:rPr lang="en-GB" sz="2000" b="1" dirty="0"/>
            <a:t>entirely rebuilt.</a:t>
          </a:r>
          <a:endParaRPr lang="it-IT" sz="2000" dirty="0"/>
        </a:p>
      </dgm:t>
    </dgm:pt>
    <dgm:pt modelId="{4C3E85AA-867D-4DAD-A770-73086B7B1B4D}" type="parTrans" cxnId="{7BC866CB-E26B-4252-992C-33AC16A97798}">
      <dgm:prSet/>
      <dgm:spPr/>
      <dgm:t>
        <a:bodyPr/>
        <a:lstStyle/>
        <a:p>
          <a:endParaRPr lang="it-IT" sz="1600"/>
        </a:p>
      </dgm:t>
    </dgm:pt>
    <dgm:pt modelId="{86DD7B2E-A079-493D-9ECA-19C247C64D0A}" type="sibTrans" cxnId="{7BC866CB-E26B-4252-992C-33AC16A97798}">
      <dgm:prSet/>
      <dgm:spPr/>
      <dgm:t>
        <a:bodyPr/>
        <a:lstStyle/>
        <a:p>
          <a:endParaRPr lang="it-IT" sz="1600"/>
        </a:p>
      </dgm:t>
    </dgm:pt>
    <dgm:pt modelId="{75D9BE67-95F0-4437-A7A4-31004C95E53F}">
      <dgm:prSet custT="1"/>
      <dgm:spPr/>
      <dgm:t>
        <a:bodyPr/>
        <a:lstStyle/>
        <a:p>
          <a:r>
            <a:rPr lang="en-GB" sz="1600" dirty="0"/>
            <a:t>Boito is complex of </a:t>
          </a:r>
          <a:r>
            <a:rPr lang="en-GB" sz="1600" b="1" dirty="0"/>
            <a:t>8 buildings</a:t>
          </a:r>
          <a:r>
            <a:rPr lang="en-GB" sz="1600" dirty="0"/>
            <a:t>, each holding 16 apartments (31 to 36 </a:t>
          </a:r>
          <a:r>
            <a:rPr lang="en-GB" sz="1600" b="0" i="0" dirty="0"/>
            <a:t>m</a:t>
          </a:r>
          <a:r>
            <a:rPr lang="en-GB" sz="1600" b="0" i="0" baseline="30000" dirty="0"/>
            <a:t>2</a:t>
          </a:r>
          <a:r>
            <a:rPr lang="en-GB" sz="1600" b="0" i="0" dirty="0"/>
            <a:t>), making </a:t>
          </a:r>
          <a:r>
            <a:rPr lang="en-GB" sz="1600" b="1" i="0" dirty="0"/>
            <a:t>a total of 128 units</a:t>
          </a:r>
          <a:r>
            <a:rPr lang="en-GB" sz="1600" b="0" i="0" dirty="0"/>
            <a:t>.</a:t>
          </a:r>
          <a:endParaRPr lang="it-IT" sz="1600" dirty="0"/>
        </a:p>
      </dgm:t>
    </dgm:pt>
    <dgm:pt modelId="{D331C8C8-F55F-49B7-BA91-F58493453DA2}" type="parTrans" cxnId="{EF593D16-42BA-4437-A3C7-7AEFE1B7A92A}">
      <dgm:prSet/>
      <dgm:spPr/>
      <dgm:t>
        <a:bodyPr/>
        <a:lstStyle/>
        <a:p>
          <a:endParaRPr lang="it-IT" sz="1600"/>
        </a:p>
      </dgm:t>
    </dgm:pt>
    <dgm:pt modelId="{BA270B49-71F5-41D3-A2DC-333800A4B3AB}" type="sibTrans" cxnId="{EF593D16-42BA-4437-A3C7-7AEFE1B7A92A}">
      <dgm:prSet/>
      <dgm:spPr/>
      <dgm:t>
        <a:bodyPr/>
        <a:lstStyle/>
        <a:p>
          <a:endParaRPr lang="it-IT" sz="1600"/>
        </a:p>
      </dgm:t>
    </dgm:pt>
    <dgm:pt modelId="{D68D2ACA-CC0B-493C-B0F3-D872E673F214}">
      <dgm:prSet custT="1"/>
      <dgm:spPr/>
      <dgm:t>
        <a:bodyPr/>
        <a:lstStyle/>
        <a:p>
          <a:r>
            <a:rPr lang="en-GB" sz="1600" dirty="0"/>
            <a:t>Boito did not include heating or electrical systems at the time of its construction, though some units have retrofitted gas heaters.</a:t>
          </a:r>
          <a:endParaRPr lang="it-IT" sz="1600" dirty="0"/>
        </a:p>
      </dgm:t>
    </dgm:pt>
    <dgm:pt modelId="{C9BF5EE5-4175-4459-9476-D1F7C2091A4C}" type="parTrans" cxnId="{4D1B70FE-C526-4A8F-8BCB-3BED1555997F}">
      <dgm:prSet/>
      <dgm:spPr/>
      <dgm:t>
        <a:bodyPr/>
        <a:lstStyle/>
        <a:p>
          <a:endParaRPr lang="it-IT" sz="1600"/>
        </a:p>
      </dgm:t>
    </dgm:pt>
    <dgm:pt modelId="{C3B829E3-A0E6-4B2E-BFEC-CE5D87C948B0}" type="sibTrans" cxnId="{4D1B70FE-C526-4A8F-8BCB-3BED1555997F}">
      <dgm:prSet/>
      <dgm:spPr/>
      <dgm:t>
        <a:bodyPr/>
        <a:lstStyle/>
        <a:p>
          <a:endParaRPr lang="it-IT" sz="1600"/>
        </a:p>
      </dgm:t>
    </dgm:pt>
    <dgm:pt modelId="{C2BEAF03-9379-4F2E-8C5C-02310CA60F2B}">
      <dgm:prSet custT="1"/>
      <dgm:spPr/>
      <dgm:t>
        <a:bodyPr/>
        <a:lstStyle/>
        <a:p>
          <a:r>
            <a:rPr lang="en-GB" sz="1600" b="0" i="1" dirty="0"/>
            <a:t>The renovations will entirely remake the buildings to include larger, more energy efficient buildings that meet current standards, and will restore nearly green spaces</a:t>
          </a:r>
          <a:r>
            <a:rPr lang="en-GB" sz="1600" b="0" i="0" dirty="0"/>
            <a:t>.</a:t>
          </a:r>
          <a:endParaRPr lang="it-IT" sz="1600" dirty="0"/>
        </a:p>
      </dgm:t>
    </dgm:pt>
    <dgm:pt modelId="{6763FE82-817A-43FC-862F-F8AF8ED04D5A}" type="parTrans" cxnId="{0ACA51B7-0CD9-4216-834B-C24FD27444D3}">
      <dgm:prSet/>
      <dgm:spPr/>
      <dgm:t>
        <a:bodyPr/>
        <a:lstStyle/>
        <a:p>
          <a:endParaRPr lang="it-IT" sz="1600"/>
        </a:p>
      </dgm:t>
    </dgm:pt>
    <dgm:pt modelId="{EAFADD51-18E5-4843-838E-2959ECA39FEE}" type="sibTrans" cxnId="{0ACA51B7-0CD9-4216-834B-C24FD27444D3}">
      <dgm:prSet/>
      <dgm:spPr/>
      <dgm:t>
        <a:bodyPr/>
        <a:lstStyle/>
        <a:p>
          <a:endParaRPr lang="it-IT" sz="1600"/>
        </a:p>
      </dgm:t>
    </dgm:pt>
    <dgm:pt modelId="{468C827E-6682-46C2-9FB5-746646CAEB2D}" type="pres">
      <dgm:prSet presAssocID="{483358CE-EC06-4294-B283-CBE79F90E3BC}" presName="vert0" presStyleCnt="0">
        <dgm:presLayoutVars>
          <dgm:dir/>
          <dgm:animOne val="branch"/>
          <dgm:animLvl val="lvl"/>
        </dgm:presLayoutVars>
      </dgm:prSet>
      <dgm:spPr/>
    </dgm:pt>
    <dgm:pt modelId="{9549DB2C-5994-434F-91AD-ADC070C2CC16}" type="pres">
      <dgm:prSet presAssocID="{CA7C328D-F3C3-4685-A746-C225DE5FF600}" presName="thickLine" presStyleLbl="alignNode1" presStyleIdx="0" presStyleCnt="1"/>
      <dgm:spPr/>
    </dgm:pt>
    <dgm:pt modelId="{10F37916-6EBA-47E5-BD60-A66EE6C44F7F}" type="pres">
      <dgm:prSet presAssocID="{CA7C328D-F3C3-4685-A746-C225DE5FF600}" presName="horz1" presStyleCnt="0"/>
      <dgm:spPr/>
    </dgm:pt>
    <dgm:pt modelId="{5AC5C61A-4CD9-402F-B1DA-11461BE14E7F}" type="pres">
      <dgm:prSet presAssocID="{CA7C328D-F3C3-4685-A746-C225DE5FF600}" presName="tx1" presStyleLbl="revTx" presStyleIdx="0" presStyleCnt="4"/>
      <dgm:spPr/>
    </dgm:pt>
    <dgm:pt modelId="{A54D49E2-823F-4206-AEC7-407EDDE88866}" type="pres">
      <dgm:prSet presAssocID="{CA7C328D-F3C3-4685-A746-C225DE5FF600}" presName="vert1" presStyleCnt="0"/>
      <dgm:spPr/>
    </dgm:pt>
    <dgm:pt modelId="{6442924D-A04C-4B01-A683-2F58BE0F6E67}" type="pres">
      <dgm:prSet presAssocID="{75D9BE67-95F0-4437-A7A4-31004C95E53F}" presName="vertSpace2a" presStyleCnt="0"/>
      <dgm:spPr/>
    </dgm:pt>
    <dgm:pt modelId="{91F173CF-5F12-4A50-AE78-8A5758EBC37A}" type="pres">
      <dgm:prSet presAssocID="{75D9BE67-95F0-4437-A7A4-31004C95E53F}" presName="horz2" presStyleCnt="0"/>
      <dgm:spPr/>
    </dgm:pt>
    <dgm:pt modelId="{AB03800B-879F-42F3-99C9-E194B3BBA22B}" type="pres">
      <dgm:prSet presAssocID="{75D9BE67-95F0-4437-A7A4-31004C95E53F}" presName="horzSpace2" presStyleCnt="0"/>
      <dgm:spPr/>
    </dgm:pt>
    <dgm:pt modelId="{81756117-AD53-43DF-B9A7-45B9C3294493}" type="pres">
      <dgm:prSet presAssocID="{75D9BE67-95F0-4437-A7A4-31004C95E53F}" presName="tx2" presStyleLbl="revTx" presStyleIdx="1" presStyleCnt="4"/>
      <dgm:spPr/>
    </dgm:pt>
    <dgm:pt modelId="{9B2A0ED5-A59F-4D71-BA1F-D183FA75659D}" type="pres">
      <dgm:prSet presAssocID="{75D9BE67-95F0-4437-A7A4-31004C95E53F}" presName="vert2" presStyleCnt="0"/>
      <dgm:spPr/>
    </dgm:pt>
    <dgm:pt modelId="{C0381B64-07FC-4A89-9C9A-FF1449175951}" type="pres">
      <dgm:prSet presAssocID="{75D9BE67-95F0-4437-A7A4-31004C95E53F}" presName="thinLine2b" presStyleLbl="callout" presStyleIdx="0" presStyleCnt="3"/>
      <dgm:spPr/>
    </dgm:pt>
    <dgm:pt modelId="{DEDE1691-FB73-47EF-8BE4-2B3F83306CA8}" type="pres">
      <dgm:prSet presAssocID="{75D9BE67-95F0-4437-A7A4-31004C95E53F}" presName="vertSpace2b" presStyleCnt="0"/>
      <dgm:spPr/>
    </dgm:pt>
    <dgm:pt modelId="{E691D72F-D5E2-467E-A46E-53C311753B71}" type="pres">
      <dgm:prSet presAssocID="{D68D2ACA-CC0B-493C-B0F3-D872E673F214}" presName="horz2" presStyleCnt="0"/>
      <dgm:spPr/>
    </dgm:pt>
    <dgm:pt modelId="{F7951DA8-AB0A-437C-8B86-CAB7EE564E39}" type="pres">
      <dgm:prSet presAssocID="{D68D2ACA-CC0B-493C-B0F3-D872E673F214}" presName="horzSpace2" presStyleCnt="0"/>
      <dgm:spPr/>
    </dgm:pt>
    <dgm:pt modelId="{6129FE03-1020-4F8A-948C-0A6DEEBEF1F2}" type="pres">
      <dgm:prSet presAssocID="{D68D2ACA-CC0B-493C-B0F3-D872E673F214}" presName="tx2" presStyleLbl="revTx" presStyleIdx="2" presStyleCnt="4"/>
      <dgm:spPr/>
    </dgm:pt>
    <dgm:pt modelId="{D14BE538-B0DB-4A75-8729-22A1A543C2EF}" type="pres">
      <dgm:prSet presAssocID="{D68D2ACA-CC0B-493C-B0F3-D872E673F214}" presName="vert2" presStyleCnt="0"/>
      <dgm:spPr/>
    </dgm:pt>
    <dgm:pt modelId="{A0F17963-BFFC-4834-830D-4BC189B43D8B}" type="pres">
      <dgm:prSet presAssocID="{D68D2ACA-CC0B-493C-B0F3-D872E673F214}" presName="thinLine2b" presStyleLbl="callout" presStyleIdx="1" presStyleCnt="3"/>
      <dgm:spPr/>
    </dgm:pt>
    <dgm:pt modelId="{C43AC218-E8B9-46D0-8D1A-19146659D055}" type="pres">
      <dgm:prSet presAssocID="{D68D2ACA-CC0B-493C-B0F3-D872E673F214}" presName="vertSpace2b" presStyleCnt="0"/>
      <dgm:spPr/>
    </dgm:pt>
    <dgm:pt modelId="{C6616D60-804C-43C0-B9EC-2952B7A5DCEA}" type="pres">
      <dgm:prSet presAssocID="{C2BEAF03-9379-4F2E-8C5C-02310CA60F2B}" presName="horz2" presStyleCnt="0"/>
      <dgm:spPr/>
    </dgm:pt>
    <dgm:pt modelId="{70FC65D4-56BC-475A-BB95-97FAA81CB3D5}" type="pres">
      <dgm:prSet presAssocID="{C2BEAF03-9379-4F2E-8C5C-02310CA60F2B}" presName="horzSpace2" presStyleCnt="0"/>
      <dgm:spPr/>
    </dgm:pt>
    <dgm:pt modelId="{ED9FBCC6-A847-47F6-BF8D-C425A56C0DC2}" type="pres">
      <dgm:prSet presAssocID="{C2BEAF03-9379-4F2E-8C5C-02310CA60F2B}" presName="tx2" presStyleLbl="revTx" presStyleIdx="3" presStyleCnt="4"/>
      <dgm:spPr/>
    </dgm:pt>
    <dgm:pt modelId="{7B6F3EA6-3AC2-4032-8C9B-7E5FC58363EF}" type="pres">
      <dgm:prSet presAssocID="{C2BEAF03-9379-4F2E-8C5C-02310CA60F2B}" presName="vert2" presStyleCnt="0"/>
      <dgm:spPr/>
    </dgm:pt>
    <dgm:pt modelId="{F4CAA08B-A4B3-44F2-AEED-AEB64F21A2D2}" type="pres">
      <dgm:prSet presAssocID="{C2BEAF03-9379-4F2E-8C5C-02310CA60F2B}" presName="thinLine2b" presStyleLbl="callout" presStyleIdx="2" presStyleCnt="3"/>
      <dgm:spPr/>
    </dgm:pt>
    <dgm:pt modelId="{48299BF3-DBD2-44D3-913A-A48C7CCCCFB6}" type="pres">
      <dgm:prSet presAssocID="{C2BEAF03-9379-4F2E-8C5C-02310CA60F2B}" presName="vertSpace2b" presStyleCnt="0"/>
      <dgm:spPr/>
    </dgm:pt>
  </dgm:ptLst>
  <dgm:cxnLst>
    <dgm:cxn modelId="{37DFDC07-A103-4024-9172-D6570FB8497C}" type="presOf" srcId="{483358CE-EC06-4294-B283-CBE79F90E3BC}" destId="{468C827E-6682-46C2-9FB5-746646CAEB2D}" srcOrd="0" destOrd="0" presId="urn:microsoft.com/office/officeart/2008/layout/LinedList"/>
    <dgm:cxn modelId="{EF593D16-42BA-4437-A3C7-7AEFE1B7A92A}" srcId="{CA7C328D-F3C3-4685-A746-C225DE5FF600}" destId="{75D9BE67-95F0-4437-A7A4-31004C95E53F}" srcOrd="0" destOrd="0" parTransId="{D331C8C8-F55F-49B7-BA91-F58493453DA2}" sibTransId="{BA270B49-71F5-41D3-A2DC-333800A4B3AB}"/>
    <dgm:cxn modelId="{7DCD1718-A2CE-4E6E-AE2E-7A5C84233E85}" type="presOf" srcId="{D68D2ACA-CC0B-493C-B0F3-D872E673F214}" destId="{6129FE03-1020-4F8A-948C-0A6DEEBEF1F2}" srcOrd="0" destOrd="0" presId="urn:microsoft.com/office/officeart/2008/layout/LinedList"/>
    <dgm:cxn modelId="{F8453221-BA19-42D2-90A4-AA6C8B0523A9}" type="presOf" srcId="{C2BEAF03-9379-4F2E-8C5C-02310CA60F2B}" destId="{ED9FBCC6-A847-47F6-BF8D-C425A56C0DC2}" srcOrd="0" destOrd="0" presId="urn:microsoft.com/office/officeart/2008/layout/LinedList"/>
    <dgm:cxn modelId="{A8F44533-F625-4C59-ABFB-3F3EC9A05BAE}" type="presOf" srcId="{CA7C328D-F3C3-4685-A746-C225DE5FF600}" destId="{5AC5C61A-4CD9-402F-B1DA-11461BE14E7F}" srcOrd="0" destOrd="0" presId="urn:microsoft.com/office/officeart/2008/layout/LinedList"/>
    <dgm:cxn modelId="{0ACA51B7-0CD9-4216-834B-C24FD27444D3}" srcId="{CA7C328D-F3C3-4685-A746-C225DE5FF600}" destId="{C2BEAF03-9379-4F2E-8C5C-02310CA60F2B}" srcOrd="2" destOrd="0" parTransId="{6763FE82-817A-43FC-862F-F8AF8ED04D5A}" sibTransId="{EAFADD51-18E5-4843-838E-2959ECA39FEE}"/>
    <dgm:cxn modelId="{F661E2C6-82E9-434F-A82A-A1A52DB99372}" type="presOf" srcId="{75D9BE67-95F0-4437-A7A4-31004C95E53F}" destId="{81756117-AD53-43DF-B9A7-45B9C3294493}" srcOrd="0" destOrd="0" presId="urn:microsoft.com/office/officeart/2008/layout/LinedList"/>
    <dgm:cxn modelId="{7BC866CB-E26B-4252-992C-33AC16A97798}" srcId="{483358CE-EC06-4294-B283-CBE79F90E3BC}" destId="{CA7C328D-F3C3-4685-A746-C225DE5FF600}" srcOrd="0" destOrd="0" parTransId="{4C3E85AA-867D-4DAD-A770-73086B7B1B4D}" sibTransId="{86DD7B2E-A079-493D-9ECA-19C247C64D0A}"/>
    <dgm:cxn modelId="{4D1B70FE-C526-4A8F-8BCB-3BED1555997F}" srcId="{CA7C328D-F3C3-4685-A746-C225DE5FF600}" destId="{D68D2ACA-CC0B-493C-B0F3-D872E673F214}" srcOrd="1" destOrd="0" parTransId="{C9BF5EE5-4175-4459-9476-D1F7C2091A4C}" sibTransId="{C3B829E3-A0E6-4B2E-BFEC-CE5D87C948B0}"/>
    <dgm:cxn modelId="{6FEEEAB6-FD63-43BC-9A99-C25AD60CD1A7}" type="presParOf" srcId="{468C827E-6682-46C2-9FB5-746646CAEB2D}" destId="{9549DB2C-5994-434F-91AD-ADC070C2CC16}" srcOrd="0" destOrd="0" presId="urn:microsoft.com/office/officeart/2008/layout/LinedList"/>
    <dgm:cxn modelId="{BE689155-9AB0-4FE1-9D15-BF0AC46A041A}" type="presParOf" srcId="{468C827E-6682-46C2-9FB5-746646CAEB2D}" destId="{10F37916-6EBA-47E5-BD60-A66EE6C44F7F}" srcOrd="1" destOrd="0" presId="urn:microsoft.com/office/officeart/2008/layout/LinedList"/>
    <dgm:cxn modelId="{1A444A7C-D3BC-42ED-892A-04162F738ED8}" type="presParOf" srcId="{10F37916-6EBA-47E5-BD60-A66EE6C44F7F}" destId="{5AC5C61A-4CD9-402F-B1DA-11461BE14E7F}" srcOrd="0" destOrd="0" presId="urn:microsoft.com/office/officeart/2008/layout/LinedList"/>
    <dgm:cxn modelId="{F30C296C-B260-447F-848C-CA514C4CA2B5}" type="presParOf" srcId="{10F37916-6EBA-47E5-BD60-A66EE6C44F7F}" destId="{A54D49E2-823F-4206-AEC7-407EDDE88866}" srcOrd="1" destOrd="0" presId="urn:microsoft.com/office/officeart/2008/layout/LinedList"/>
    <dgm:cxn modelId="{CB7343AB-512A-420E-9D51-14693254AD48}" type="presParOf" srcId="{A54D49E2-823F-4206-AEC7-407EDDE88866}" destId="{6442924D-A04C-4B01-A683-2F58BE0F6E67}" srcOrd="0" destOrd="0" presId="urn:microsoft.com/office/officeart/2008/layout/LinedList"/>
    <dgm:cxn modelId="{F1E72E92-AEBC-4386-924F-50EDDF075C46}" type="presParOf" srcId="{A54D49E2-823F-4206-AEC7-407EDDE88866}" destId="{91F173CF-5F12-4A50-AE78-8A5758EBC37A}" srcOrd="1" destOrd="0" presId="urn:microsoft.com/office/officeart/2008/layout/LinedList"/>
    <dgm:cxn modelId="{9F0E93F2-EA45-4579-A667-D5366A5D7E70}" type="presParOf" srcId="{91F173CF-5F12-4A50-AE78-8A5758EBC37A}" destId="{AB03800B-879F-42F3-99C9-E194B3BBA22B}" srcOrd="0" destOrd="0" presId="urn:microsoft.com/office/officeart/2008/layout/LinedList"/>
    <dgm:cxn modelId="{8B06DC4C-EF62-490A-894D-29FE4017415D}" type="presParOf" srcId="{91F173CF-5F12-4A50-AE78-8A5758EBC37A}" destId="{81756117-AD53-43DF-B9A7-45B9C3294493}" srcOrd="1" destOrd="0" presId="urn:microsoft.com/office/officeart/2008/layout/LinedList"/>
    <dgm:cxn modelId="{63C3D7D2-50CD-4DA7-A81F-97DF1A1DA8FD}" type="presParOf" srcId="{91F173CF-5F12-4A50-AE78-8A5758EBC37A}" destId="{9B2A0ED5-A59F-4D71-BA1F-D183FA75659D}" srcOrd="2" destOrd="0" presId="urn:microsoft.com/office/officeart/2008/layout/LinedList"/>
    <dgm:cxn modelId="{B3FF2F81-F781-4E2D-9A62-6D8ADD26A70D}" type="presParOf" srcId="{A54D49E2-823F-4206-AEC7-407EDDE88866}" destId="{C0381B64-07FC-4A89-9C9A-FF1449175951}" srcOrd="2" destOrd="0" presId="urn:microsoft.com/office/officeart/2008/layout/LinedList"/>
    <dgm:cxn modelId="{4218525B-A393-4A9C-8975-CE4FC7F114B1}" type="presParOf" srcId="{A54D49E2-823F-4206-AEC7-407EDDE88866}" destId="{DEDE1691-FB73-47EF-8BE4-2B3F83306CA8}" srcOrd="3" destOrd="0" presId="urn:microsoft.com/office/officeart/2008/layout/LinedList"/>
    <dgm:cxn modelId="{9E471ABA-6EE4-474D-A89E-10D48CBAD1CC}" type="presParOf" srcId="{A54D49E2-823F-4206-AEC7-407EDDE88866}" destId="{E691D72F-D5E2-467E-A46E-53C311753B71}" srcOrd="4" destOrd="0" presId="urn:microsoft.com/office/officeart/2008/layout/LinedList"/>
    <dgm:cxn modelId="{6CEF86DE-F5DD-4189-AD5E-CA63D13E0D98}" type="presParOf" srcId="{E691D72F-D5E2-467E-A46E-53C311753B71}" destId="{F7951DA8-AB0A-437C-8B86-CAB7EE564E39}" srcOrd="0" destOrd="0" presId="urn:microsoft.com/office/officeart/2008/layout/LinedList"/>
    <dgm:cxn modelId="{8E2DFC7A-85AC-40CB-AAAF-DC04A1E78403}" type="presParOf" srcId="{E691D72F-D5E2-467E-A46E-53C311753B71}" destId="{6129FE03-1020-4F8A-948C-0A6DEEBEF1F2}" srcOrd="1" destOrd="0" presId="urn:microsoft.com/office/officeart/2008/layout/LinedList"/>
    <dgm:cxn modelId="{ABC4D94A-E1E2-4E62-B6CA-ED37783A62B8}" type="presParOf" srcId="{E691D72F-D5E2-467E-A46E-53C311753B71}" destId="{D14BE538-B0DB-4A75-8729-22A1A543C2EF}" srcOrd="2" destOrd="0" presId="urn:microsoft.com/office/officeart/2008/layout/LinedList"/>
    <dgm:cxn modelId="{448E4921-D0F8-4C15-8070-F0FD869BDB14}" type="presParOf" srcId="{A54D49E2-823F-4206-AEC7-407EDDE88866}" destId="{A0F17963-BFFC-4834-830D-4BC189B43D8B}" srcOrd="5" destOrd="0" presId="urn:microsoft.com/office/officeart/2008/layout/LinedList"/>
    <dgm:cxn modelId="{4256C69B-34A1-451D-B222-C47F3E53918D}" type="presParOf" srcId="{A54D49E2-823F-4206-AEC7-407EDDE88866}" destId="{C43AC218-E8B9-46D0-8D1A-19146659D055}" srcOrd="6" destOrd="0" presId="urn:microsoft.com/office/officeart/2008/layout/LinedList"/>
    <dgm:cxn modelId="{813FCE72-5181-4FCB-9573-75C0205EC6C4}" type="presParOf" srcId="{A54D49E2-823F-4206-AEC7-407EDDE88866}" destId="{C6616D60-804C-43C0-B9EC-2952B7A5DCEA}" srcOrd="7" destOrd="0" presId="urn:microsoft.com/office/officeart/2008/layout/LinedList"/>
    <dgm:cxn modelId="{63F47AE5-3C05-4401-8EC0-D6CC9F02F1DA}" type="presParOf" srcId="{C6616D60-804C-43C0-B9EC-2952B7A5DCEA}" destId="{70FC65D4-56BC-475A-BB95-97FAA81CB3D5}" srcOrd="0" destOrd="0" presId="urn:microsoft.com/office/officeart/2008/layout/LinedList"/>
    <dgm:cxn modelId="{CE570329-966A-48E7-B856-3A0E3264222A}" type="presParOf" srcId="{C6616D60-804C-43C0-B9EC-2952B7A5DCEA}" destId="{ED9FBCC6-A847-47F6-BF8D-C425A56C0DC2}" srcOrd="1" destOrd="0" presId="urn:microsoft.com/office/officeart/2008/layout/LinedList"/>
    <dgm:cxn modelId="{6A399D54-01E1-49AB-BDBD-3197C90A7168}" type="presParOf" srcId="{C6616D60-804C-43C0-B9EC-2952B7A5DCEA}" destId="{7B6F3EA6-3AC2-4032-8C9B-7E5FC58363EF}" srcOrd="2" destOrd="0" presId="urn:microsoft.com/office/officeart/2008/layout/LinedList"/>
    <dgm:cxn modelId="{5F90B586-45E1-46CA-A627-DCAFE0397D0B}" type="presParOf" srcId="{A54D49E2-823F-4206-AEC7-407EDDE88866}" destId="{F4CAA08B-A4B3-44F2-AEED-AEB64F21A2D2}" srcOrd="8" destOrd="0" presId="urn:microsoft.com/office/officeart/2008/layout/LinedList"/>
    <dgm:cxn modelId="{B3DF093A-CB3A-4886-AA5E-6B1EFF1D8D9E}" type="presParOf" srcId="{A54D49E2-823F-4206-AEC7-407EDDE88866}" destId="{48299BF3-DBD2-44D3-913A-A48C7CCCCFB6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BF2F4E-957B-4E55-82F6-565E52AD84F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84621CC-1F89-4789-8D18-88E9E7D3DE79}">
      <dgm:prSet/>
      <dgm:spPr/>
      <dgm:t>
        <a:bodyPr/>
        <a:lstStyle/>
        <a:p>
          <a:r>
            <a:rPr lang="en-GB" b="1" dirty="0" err="1"/>
            <a:t>Montasio</a:t>
          </a:r>
          <a:r>
            <a:rPr lang="en-GB" dirty="0"/>
            <a:t>: 25 year Risk Premia 2023-2047</a:t>
          </a:r>
        </a:p>
      </dgm:t>
    </dgm:pt>
    <dgm:pt modelId="{8324884C-7EF3-4980-9D61-C589E6583F6D}" type="parTrans" cxnId="{A9BF1428-72D4-4219-B1A3-EC01D5289EB2}">
      <dgm:prSet/>
      <dgm:spPr/>
      <dgm:t>
        <a:bodyPr/>
        <a:lstStyle/>
        <a:p>
          <a:endParaRPr lang="it-IT"/>
        </a:p>
      </dgm:t>
    </dgm:pt>
    <dgm:pt modelId="{568AC01D-C7A7-4AB6-B432-9EE584F1B402}" type="sibTrans" cxnId="{A9BF1428-72D4-4219-B1A3-EC01D5289EB2}">
      <dgm:prSet/>
      <dgm:spPr/>
      <dgm:t>
        <a:bodyPr/>
        <a:lstStyle/>
        <a:p>
          <a:endParaRPr lang="it-IT"/>
        </a:p>
      </dgm:t>
    </dgm:pt>
    <dgm:pt modelId="{E19C02A6-DA68-4838-B8C4-1927E539D15B}" type="pres">
      <dgm:prSet presAssocID="{D3BF2F4E-957B-4E55-82F6-565E52AD84F0}" presName="linear" presStyleCnt="0">
        <dgm:presLayoutVars>
          <dgm:animLvl val="lvl"/>
          <dgm:resizeHandles val="exact"/>
        </dgm:presLayoutVars>
      </dgm:prSet>
      <dgm:spPr/>
    </dgm:pt>
    <dgm:pt modelId="{3165A0B1-1A24-447C-9DA0-B74BB34A96C5}" type="pres">
      <dgm:prSet presAssocID="{C84621CC-1F89-4789-8D18-88E9E7D3DE79}" presName="parentText" presStyleLbl="node1" presStyleIdx="0" presStyleCnt="1" custLinFactNeighborY="4255">
        <dgm:presLayoutVars>
          <dgm:chMax val="0"/>
          <dgm:bulletEnabled val="1"/>
        </dgm:presLayoutVars>
      </dgm:prSet>
      <dgm:spPr/>
    </dgm:pt>
  </dgm:ptLst>
  <dgm:cxnLst>
    <dgm:cxn modelId="{A9BF1428-72D4-4219-B1A3-EC01D5289EB2}" srcId="{D3BF2F4E-957B-4E55-82F6-565E52AD84F0}" destId="{C84621CC-1F89-4789-8D18-88E9E7D3DE79}" srcOrd="0" destOrd="0" parTransId="{8324884C-7EF3-4980-9D61-C589E6583F6D}" sibTransId="{568AC01D-C7A7-4AB6-B432-9EE584F1B402}"/>
    <dgm:cxn modelId="{90B17E55-E958-49A6-ACCC-1B955A39D438}" type="presOf" srcId="{C84621CC-1F89-4789-8D18-88E9E7D3DE79}" destId="{3165A0B1-1A24-447C-9DA0-B74BB34A96C5}" srcOrd="0" destOrd="0" presId="urn:microsoft.com/office/officeart/2005/8/layout/vList2"/>
    <dgm:cxn modelId="{C6C5F156-C56D-4494-9494-23217056D9BE}" type="presOf" srcId="{D3BF2F4E-957B-4E55-82F6-565E52AD84F0}" destId="{E19C02A6-DA68-4838-B8C4-1927E539D15B}" srcOrd="0" destOrd="0" presId="urn:microsoft.com/office/officeart/2005/8/layout/vList2"/>
    <dgm:cxn modelId="{A36025A7-6458-4BB0-9603-75E2906048A4}" type="presParOf" srcId="{E19C02A6-DA68-4838-B8C4-1927E539D15B}" destId="{3165A0B1-1A24-447C-9DA0-B74BB34A96C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DE385F-E3DF-4613-BC7D-473E178C23EB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/>
      <dgm:spPr/>
      <dgm:t>
        <a:bodyPr/>
        <a:lstStyle/>
        <a:p>
          <a:endParaRPr lang="it-IT"/>
        </a:p>
      </dgm:t>
    </dgm:pt>
    <dgm:pt modelId="{F46D0DF3-BAB0-49DB-8E9E-3BF04897C51F}">
      <dgm:prSet/>
      <dgm:spPr/>
      <dgm:t>
        <a:bodyPr/>
        <a:lstStyle/>
        <a:p>
          <a:r>
            <a:rPr lang="en-GB" b="0" i="0" baseline="0"/>
            <a:t>Analysing the </a:t>
          </a:r>
          <a:r>
            <a:rPr lang="en-GB" b="1" i="0" baseline="0"/>
            <a:t>financial situation of the 3 SUPERSHINE lighthouses (Denmark, Italy, Latvia)</a:t>
          </a:r>
          <a:endParaRPr lang="it-IT"/>
        </a:p>
      </dgm:t>
    </dgm:pt>
    <dgm:pt modelId="{CDD7F8EB-18E2-424A-B714-70A87CCD99D5}" type="parTrans" cxnId="{7F0C86A5-AE30-49FF-BFAC-ABA416DA4302}">
      <dgm:prSet/>
      <dgm:spPr/>
      <dgm:t>
        <a:bodyPr/>
        <a:lstStyle/>
        <a:p>
          <a:endParaRPr lang="it-IT"/>
        </a:p>
      </dgm:t>
    </dgm:pt>
    <dgm:pt modelId="{DC1F94B4-052E-4424-BF41-DDE68405AD54}" type="sibTrans" cxnId="{7F0C86A5-AE30-49FF-BFAC-ABA416DA4302}">
      <dgm:prSet/>
      <dgm:spPr/>
      <dgm:t>
        <a:bodyPr/>
        <a:lstStyle/>
        <a:p>
          <a:endParaRPr lang="it-IT"/>
        </a:p>
      </dgm:t>
    </dgm:pt>
    <dgm:pt modelId="{CADC5685-BFE8-4A02-AA9C-B827DCF06926}">
      <dgm:prSet/>
      <dgm:spPr/>
      <dgm:t>
        <a:bodyPr/>
        <a:lstStyle/>
        <a:p>
          <a:r>
            <a:rPr lang="en-GB" b="0" i="0" baseline="0"/>
            <a:t>Ensuring </a:t>
          </a:r>
          <a:r>
            <a:rPr lang="en-GB" b="1" i="0" baseline="0"/>
            <a:t>adequate </a:t>
          </a:r>
          <a:r>
            <a:rPr lang="en-GB" b="0" i="0" baseline="0"/>
            <a:t>and</a:t>
          </a:r>
          <a:r>
            <a:rPr lang="en-GB" b="1" i="0" baseline="0"/>
            <a:t> well-targeted funding </a:t>
          </a:r>
          <a:r>
            <a:rPr lang="en-GB" b="0" i="0" baseline="0"/>
            <a:t>by supporting </a:t>
          </a:r>
          <a:r>
            <a:rPr lang="en-GB" b="1" i="0" baseline="0"/>
            <a:t>innovative financial solutions </a:t>
          </a:r>
          <a:r>
            <a:rPr lang="en-GB" b="0" i="0" baseline="0"/>
            <a:t>such as </a:t>
          </a:r>
          <a:r>
            <a:rPr lang="en-GB" b="1" i="0" baseline="0"/>
            <a:t>Public Private Partnerships </a:t>
          </a:r>
          <a:r>
            <a:rPr lang="en-GB" b="0" i="0" baseline="0"/>
            <a:t>(</a:t>
          </a:r>
          <a:r>
            <a:rPr lang="en-GB" b="1" i="0" baseline="0"/>
            <a:t>PPPs</a:t>
          </a:r>
          <a:r>
            <a:rPr lang="en-GB" b="0" i="0" baseline="0"/>
            <a:t>) and </a:t>
          </a:r>
          <a:r>
            <a:rPr lang="en-GB" b="1" i="0" baseline="0"/>
            <a:t>Green Public Procurement </a:t>
          </a:r>
          <a:r>
            <a:rPr lang="en-GB" b="0" i="0" baseline="0"/>
            <a:t>(</a:t>
          </a:r>
          <a:r>
            <a:rPr lang="en-GB" b="1" i="0" baseline="0"/>
            <a:t>GPP</a:t>
          </a:r>
          <a:r>
            <a:rPr lang="en-GB" b="0" i="0" baseline="0"/>
            <a:t>) and collaborating with </a:t>
          </a:r>
          <a:r>
            <a:rPr lang="en-GB" b="1" i="0" baseline="0"/>
            <a:t>innovative local Small and Medium Enterprises </a:t>
          </a:r>
          <a:r>
            <a:rPr lang="en-GB" b="0" i="0" baseline="0"/>
            <a:t>(</a:t>
          </a:r>
          <a:r>
            <a:rPr lang="en-GB" b="1" i="0" baseline="0"/>
            <a:t>SMEs</a:t>
          </a:r>
          <a:r>
            <a:rPr lang="en-GB" b="0" i="0" baseline="0"/>
            <a:t>);</a:t>
          </a:r>
          <a:endParaRPr lang="it-IT"/>
        </a:p>
      </dgm:t>
    </dgm:pt>
    <dgm:pt modelId="{778999B3-ADD0-4C89-92ED-D5F23D37459B}" type="parTrans" cxnId="{009669EB-3258-4230-AAAE-CB2B476586CF}">
      <dgm:prSet/>
      <dgm:spPr/>
      <dgm:t>
        <a:bodyPr/>
        <a:lstStyle/>
        <a:p>
          <a:endParaRPr lang="it-IT"/>
        </a:p>
      </dgm:t>
    </dgm:pt>
    <dgm:pt modelId="{E4B8B9A2-45B3-4206-9171-E30181CD889E}" type="sibTrans" cxnId="{009669EB-3258-4230-AAAE-CB2B476586CF}">
      <dgm:prSet/>
      <dgm:spPr/>
      <dgm:t>
        <a:bodyPr/>
        <a:lstStyle/>
        <a:p>
          <a:endParaRPr lang="it-IT"/>
        </a:p>
      </dgm:t>
    </dgm:pt>
    <dgm:pt modelId="{7933A86F-50B7-4C72-8830-354B8116BAA8}">
      <dgm:prSet/>
      <dgm:spPr/>
      <dgm:t>
        <a:bodyPr/>
        <a:lstStyle/>
        <a:p>
          <a:r>
            <a:rPr lang="en-GB" b="0" i="0" baseline="0" dirty="0"/>
            <a:t>SUPERSHINE will provide tools to </a:t>
          </a:r>
          <a:r>
            <a:rPr lang="en-GB" b="1" i="0" baseline="0" dirty="0"/>
            <a:t>support local SMEs </a:t>
          </a:r>
          <a:r>
            <a:rPr lang="en-GB" b="0" i="0" baseline="0" dirty="0"/>
            <a:t>in redefining their products process and systems from the point of view of </a:t>
          </a:r>
          <a:r>
            <a:rPr lang="en-GB" b="1" i="0" baseline="0" dirty="0"/>
            <a:t>design, production, logistic and business models </a:t>
          </a:r>
          <a:r>
            <a:rPr lang="en-GB" b="0" i="0" baseline="0" dirty="0"/>
            <a:t>by adopting technologies to address essential </a:t>
          </a:r>
          <a:r>
            <a:rPr lang="en-GB" b="1" i="0" baseline="0" dirty="0"/>
            <a:t>needs of social housing residents</a:t>
          </a:r>
          <a:endParaRPr lang="it-IT" dirty="0"/>
        </a:p>
      </dgm:t>
    </dgm:pt>
    <dgm:pt modelId="{EE22197E-2F67-4565-835B-0F0AC445A4E0}" type="parTrans" cxnId="{B4604B26-D5D2-4148-A002-C71CF6B62EC4}">
      <dgm:prSet/>
      <dgm:spPr/>
      <dgm:t>
        <a:bodyPr/>
        <a:lstStyle/>
        <a:p>
          <a:endParaRPr lang="it-IT"/>
        </a:p>
      </dgm:t>
    </dgm:pt>
    <dgm:pt modelId="{E7678617-93CB-4BA8-A23E-54B3EEC8106B}" type="sibTrans" cxnId="{B4604B26-D5D2-4148-A002-C71CF6B62EC4}">
      <dgm:prSet/>
      <dgm:spPr/>
      <dgm:t>
        <a:bodyPr/>
        <a:lstStyle/>
        <a:p>
          <a:endParaRPr lang="it-IT"/>
        </a:p>
      </dgm:t>
    </dgm:pt>
    <dgm:pt modelId="{44EA3F4E-FEEF-4B94-8ACF-A716D5434180}" type="pres">
      <dgm:prSet presAssocID="{62DE385F-E3DF-4613-BC7D-473E178C23EB}" presName="linear" presStyleCnt="0">
        <dgm:presLayoutVars>
          <dgm:animLvl val="lvl"/>
          <dgm:resizeHandles val="exact"/>
        </dgm:presLayoutVars>
      </dgm:prSet>
      <dgm:spPr/>
    </dgm:pt>
    <dgm:pt modelId="{28682493-BE40-4DEF-8636-4B7B17D7CC8C}" type="pres">
      <dgm:prSet presAssocID="{F46D0DF3-BAB0-49DB-8E9E-3BF04897C51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2040D79-932A-4ACF-B3F1-0C204C12EC6B}" type="pres">
      <dgm:prSet presAssocID="{DC1F94B4-052E-4424-BF41-DDE68405AD54}" presName="spacer" presStyleCnt="0"/>
      <dgm:spPr/>
    </dgm:pt>
    <dgm:pt modelId="{B68AAD01-2097-4EE5-AE5A-16A7A5163810}" type="pres">
      <dgm:prSet presAssocID="{CADC5685-BFE8-4A02-AA9C-B827DCF0692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76C51A8-09A9-41E9-BE7C-E5BB4A8DC597}" type="pres">
      <dgm:prSet presAssocID="{E4B8B9A2-45B3-4206-9171-E30181CD889E}" presName="spacer" presStyleCnt="0"/>
      <dgm:spPr/>
    </dgm:pt>
    <dgm:pt modelId="{AC126B97-3BC5-47A8-9BCB-36629E12B8B9}" type="pres">
      <dgm:prSet presAssocID="{7933A86F-50B7-4C72-8830-354B8116BAA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B67671C-87DD-43E4-97D0-A1E990C97088}" type="presOf" srcId="{F46D0DF3-BAB0-49DB-8E9E-3BF04897C51F}" destId="{28682493-BE40-4DEF-8636-4B7B17D7CC8C}" srcOrd="0" destOrd="0" presId="urn:microsoft.com/office/officeart/2005/8/layout/vList2"/>
    <dgm:cxn modelId="{B4604B26-D5D2-4148-A002-C71CF6B62EC4}" srcId="{62DE385F-E3DF-4613-BC7D-473E178C23EB}" destId="{7933A86F-50B7-4C72-8830-354B8116BAA8}" srcOrd="2" destOrd="0" parTransId="{EE22197E-2F67-4565-835B-0F0AC445A4E0}" sibTransId="{E7678617-93CB-4BA8-A23E-54B3EEC8106B}"/>
    <dgm:cxn modelId="{01ABD05A-86E6-4050-BE4C-22FBAEABE999}" type="presOf" srcId="{CADC5685-BFE8-4A02-AA9C-B827DCF06926}" destId="{B68AAD01-2097-4EE5-AE5A-16A7A5163810}" srcOrd="0" destOrd="0" presId="urn:microsoft.com/office/officeart/2005/8/layout/vList2"/>
    <dgm:cxn modelId="{7F0C86A5-AE30-49FF-BFAC-ABA416DA4302}" srcId="{62DE385F-E3DF-4613-BC7D-473E178C23EB}" destId="{F46D0DF3-BAB0-49DB-8E9E-3BF04897C51F}" srcOrd="0" destOrd="0" parTransId="{CDD7F8EB-18E2-424A-B714-70A87CCD99D5}" sibTransId="{DC1F94B4-052E-4424-BF41-DDE68405AD54}"/>
    <dgm:cxn modelId="{BD53D5B4-31A4-4800-9691-732821DACCA4}" type="presOf" srcId="{7933A86F-50B7-4C72-8830-354B8116BAA8}" destId="{AC126B97-3BC5-47A8-9BCB-36629E12B8B9}" srcOrd="0" destOrd="0" presId="urn:microsoft.com/office/officeart/2005/8/layout/vList2"/>
    <dgm:cxn modelId="{268C5DB7-0538-4771-B8B6-03CEDDE1651D}" type="presOf" srcId="{62DE385F-E3DF-4613-BC7D-473E178C23EB}" destId="{44EA3F4E-FEEF-4B94-8ACF-A716D5434180}" srcOrd="0" destOrd="0" presId="urn:microsoft.com/office/officeart/2005/8/layout/vList2"/>
    <dgm:cxn modelId="{009669EB-3258-4230-AAAE-CB2B476586CF}" srcId="{62DE385F-E3DF-4613-BC7D-473E178C23EB}" destId="{CADC5685-BFE8-4A02-AA9C-B827DCF06926}" srcOrd="1" destOrd="0" parTransId="{778999B3-ADD0-4C89-92ED-D5F23D37459B}" sibTransId="{E4B8B9A2-45B3-4206-9171-E30181CD889E}"/>
    <dgm:cxn modelId="{BEEEAEA1-7BD6-40E6-B3B2-36EBB70A3D68}" type="presParOf" srcId="{44EA3F4E-FEEF-4B94-8ACF-A716D5434180}" destId="{28682493-BE40-4DEF-8636-4B7B17D7CC8C}" srcOrd="0" destOrd="0" presId="urn:microsoft.com/office/officeart/2005/8/layout/vList2"/>
    <dgm:cxn modelId="{33F3020A-BEFD-4792-AB43-95D5CB9776F0}" type="presParOf" srcId="{44EA3F4E-FEEF-4B94-8ACF-A716D5434180}" destId="{C2040D79-932A-4ACF-B3F1-0C204C12EC6B}" srcOrd="1" destOrd="0" presId="urn:microsoft.com/office/officeart/2005/8/layout/vList2"/>
    <dgm:cxn modelId="{5C9CC3C8-B752-4933-8F35-8AE75CF3C088}" type="presParOf" srcId="{44EA3F4E-FEEF-4B94-8ACF-A716D5434180}" destId="{B68AAD01-2097-4EE5-AE5A-16A7A5163810}" srcOrd="2" destOrd="0" presId="urn:microsoft.com/office/officeart/2005/8/layout/vList2"/>
    <dgm:cxn modelId="{28515FC0-BCAC-47F8-8721-9317CA9DC046}" type="presParOf" srcId="{44EA3F4E-FEEF-4B94-8ACF-A716D5434180}" destId="{A76C51A8-09A9-41E9-BE7C-E5BB4A8DC597}" srcOrd="3" destOrd="0" presId="urn:microsoft.com/office/officeart/2005/8/layout/vList2"/>
    <dgm:cxn modelId="{55D48C11-BDE5-4B6D-9888-4A64FDF78A67}" type="presParOf" srcId="{44EA3F4E-FEEF-4B94-8ACF-A716D5434180}" destId="{AC126B97-3BC5-47A8-9BCB-36629E12B8B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B86A4C-F812-4AB8-B7A2-C1889BC2EDB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EA4AB8EF-C5F2-4E2F-B5D7-3D472F27A6C5}">
      <dgm:prSet phldrT="[Testo]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GB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A single natural gas condensing boiler will supply heat and hot water for each building. </a:t>
          </a:r>
          <a:endParaRPr lang="it-IT" dirty="0"/>
        </a:p>
      </dgm:t>
    </dgm:pt>
    <dgm:pt modelId="{EF50C840-70FC-4B2D-BE82-A335BC8E5758}" type="parTrans" cxnId="{BF8EA92B-EF2C-4EEC-A913-9F257545C834}">
      <dgm:prSet/>
      <dgm:spPr/>
      <dgm:t>
        <a:bodyPr/>
        <a:lstStyle/>
        <a:p>
          <a:endParaRPr lang="it-IT"/>
        </a:p>
      </dgm:t>
    </dgm:pt>
    <dgm:pt modelId="{00270B05-93C4-49B1-A217-B2E3D0C98309}" type="sibTrans" cxnId="{BF8EA92B-EF2C-4EEC-A913-9F257545C834}">
      <dgm:prSet/>
      <dgm:spPr/>
      <dgm:t>
        <a:bodyPr/>
        <a:lstStyle/>
        <a:p>
          <a:endParaRPr lang="it-IT"/>
        </a:p>
      </dgm:t>
    </dgm:pt>
    <dgm:pt modelId="{C881828B-EFAB-4FB6-807C-6CB2A31C4516}">
      <dgm:prSet/>
      <dgm:spPr/>
      <dgm:t>
        <a:bodyPr/>
        <a:lstStyle/>
        <a:p>
          <a:r>
            <a:rPr lang="en-GB" b="1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List of potential innovative solutions and potential benefits for social housing tenants</a:t>
          </a:r>
        </a:p>
      </dgm:t>
    </dgm:pt>
    <dgm:pt modelId="{5BDBAB68-74E2-408C-B176-BB3FF1468F90}" type="parTrans" cxnId="{B1CF89E0-9048-4A3F-8CB0-92C3062CAC04}">
      <dgm:prSet/>
      <dgm:spPr/>
      <dgm:t>
        <a:bodyPr/>
        <a:lstStyle/>
        <a:p>
          <a:endParaRPr lang="it-IT"/>
        </a:p>
      </dgm:t>
    </dgm:pt>
    <dgm:pt modelId="{94B20E60-13B2-45BD-B3BF-B6304E6E061C}" type="sibTrans" cxnId="{B1CF89E0-9048-4A3F-8CB0-92C3062CAC04}">
      <dgm:prSet/>
      <dgm:spPr/>
      <dgm:t>
        <a:bodyPr/>
        <a:lstStyle/>
        <a:p>
          <a:endParaRPr lang="it-IT"/>
        </a:p>
      </dgm:t>
    </dgm:pt>
    <dgm:pt modelId="{F7D44456-FC37-40C6-A621-3081B8E1FFFF}">
      <dgm:prSet/>
      <dgm:spPr/>
      <dgm:t>
        <a:bodyPr/>
        <a:lstStyle/>
        <a:p>
          <a:r>
            <a:rPr lang="en-GB" b="0" i="0" u="none" strike="noStrike">
              <a:effectLst/>
              <a:latin typeface="Calibri" panose="020F0502020204030204" pitchFamily="34" charset="0"/>
              <a:cs typeface="Calibri" panose="020F0502020204030204" pitchFamily="34" charset="0"/>
            </a:rPr>
            <a:t>Each unit will have an individually metered heating system.</a:t>
          </a:r>
          <a:endParaRPr lang="en-GB" b="1" i="0" u="none" strike="noStrike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DEC6397-2EBF-479B-8AB3-C1E94D49C81F}" type="parTrans" cxnId="{2869F574-8067-44A2-A266-89A06290BF00}">
      <dgm:prSet/>
      <dgm:spPr/>
      <dgm:t>
        <a:bodyPr/>
        <a:lstStyle/>
        <a:p>
          <a:endParaRPr lang="it-IT"/>
        </a:p>
      </dgm:t>
    </dgm:pt>
    <dgm:pt modelId="{2ECA512B-F9D5-44D5-98EE-B94D08635090}" type="sibTrans" cxnId="{2869F574-8067-44A2-A266-89A06290BF00}">
      <dgm:prSet/>
      <dgm:spPr/>
      <dgm:t>
        <a:bodyPr/>
        <a:lstStyle/>
        <a:p>
          <a:endParaRPr lang="it-IT"/>
        </a:p>
      </dgm:t>
    </dgm:pt>
    <dgm:pt modelId="{EE30D7C3-0F81-42AE-BC1E-C01A8B95D9CA}">
      <dgm:prSet/>
      <dgm:spPr/>
      <dgm:t>
        <a:bodyPr/>
        <a:lstStyle/>
        <a:p>
          <a:r>
            <a:rPr lang="en-GB" b="0" i="0" u="none" strike="noStrike">
              <a:effectLst/>
              <a:latin typeface="Calibri" panose="020F0502020204030204" pitchFamily="34" charset="0"/>
              <a:cs typeface="Calibri" panose="020F0502020204030204" pitchFamily="34" charset="0"/>
            </a:rPr>
            <a:t>Lighting will be provided by low-consumption lamps, and external lighting produces low light-pollution.</a:t>
          </a:r>
          <a:endParaRPr lang="en-GB" b="0" i="0" u="none" strike="noStrike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489C82-3BEA-4A98-86CA-FBA90A645218}" type="parTrans" cxnId="{9332D605-7EB2-4495-B158-3A34FAE5A7FF}">
      <dgm:prSet/>
      <dgm:spPr/>
      <dgm:t>
        <a:bodyPr/>
        <a:lstStyle/>
        <a:p>
          <a:endParaRPr lang="it-IT"/>
        </a:p>
      </dgm:t>
    </dgm:pt>
    <dgm:pt modelId="{AB5725D8-51E0-442E-8B91-FEFEE88D1961}" type="sibTrans" cxnId="{9332D605-7EB2-4495-B158-3A34FAE5A7FF}">
      <dgm:prSet/>
      <dgm:spPr/>
      <dgm:t>
        <a:bodyPr/>
        <a:lstStyle/>
        <a:p>
          <a:endParaRPr lang="it-IT"/>
        </a:p>
      </dgm:t>
    </dgm:pt>
    <dgm:pt modelId="{FE42B4AC-D0D7-4D6E-AB61-5522DD022185}">
      <dgm:prSet/>
      <dgm:spPr/>
      <dgm:t>
        <a:bodyPr/>
        <a:lstStyle/>
        <a:p>
          <a:r>
            <a:rPr lang="en-GB" b="0" i="0" u="none" strike="noStrike">
              <a:effectLst/>
              <a:latin typeface="Calibri" panose="020F0502020204030204" pitchFamily="34" charset="0"/>
              <a:cs typeface="Calibri" panose="020F0502020204030204" pitchFamily="34" charset="0"/>
            </a:rPr>
            <a:t>External doors and windows of the housing units will be aluminium, thermal break models with thermal imaging glass, and will be equipped with aluminium shutters with wing or book opening.</a:t>
          </a:r>
          <a:endParaRPr lang="en-GB" b="0" i="0" u="none" strike="noStrike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20E6D4-FB7A-4A42-9793-B9931493F817}" type="parTrans" cxnId="{DAD3962E-23E6-4A1D-9B19-8B759F44E278}">
      <dgm:prSet/>
      <dgm:spPr/>
      <dgm:t>
        <a:bodyPr/>
        <a:lstStyle/>
        <a:p>
          <a:endParaRPr lang="it-IT"/>
        </a:p>
      </dgm:t>
    </dgm:pt>
    <dgm:pt modelId="{771F8802-B0DF-48C0-AFFE-4F043DE4F6A5}" type="sibTrans" cxnId="{DAD3962E-23E6-4A1D-9B19-8B759F44E278}">
      <dgm:prSet/>
      <dgm:spPr/>
      <dgm:t>
        <a:bodyPr/>
        <a:lstStyle/>
        <a:p>
          <a:endParaRPr lang="it-IT"/>
        </a:p>
      </dgm:t>
    </dgm:pt>
    <dgm:pt modelId="{8391B210-39AA-4118-BF29-D07FF3BCC32A}">
      <dgm:prSet/>
      <dgm:spPr/>
      <dgm:t>
        <a:bodyPr/>
        <a:lstStyle/>
        <a:p>
          <a:r>
            <a:rPr lang="en-GB" b="0" i="0" u="none" strike="noStrike">
              <a:effectLst/>
              <a:latin typeface="Calibri" panose="020F0502020204030204" pitchFamily="34" charset="0"/>
              <a:cs typeface="Calibri" panose="020F0502020204030204" pitchFamily="34" charset="0"/>
            </a:rPr>
            <a:t>The building will be thermally insulated using 100mm insulating panels, applied externally to the</a:t>
          </a:r>
          <a:r>
            <a:rPr lang="en-GB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b="0" i="0" u="none" strike="noStrike">
              <a:effectLst/>
              <a:latin typeface="Calibri" panose="020F0502020204030204" pitchFamily="34" charset="0"/>
              <a:cs typeface="Calibri" panose="020F0502020204030204" pitchFamily="34" charset="0"/>
            </a:rPr>
            <a:t>walls (with a coat type system) and laid on the floor on the mezzanine, in the inter-floors and in the attic with panels of different thickness in relation to the insulation required.</a:t>
          </a:r>
          <a:endParaRPr lang="en-GB" b="0" i="0" u="none" strike="noStrike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B974CF3-F306-43CA-8E7B-003BD86A570E}" type="parTrans" cxnId="{B548C0A9-33F2-4629-954E-83296E871420}">
      <dgm:prSet/>
      <dgm:spPr/>
      <dgm:t>
        <a:bodyPr/>
        <a:lstStyle/>
        <a:p>
          <a:endParaRPr lang="it-IT"/>
        </a:p>
      </dgm:t>
    </dgm:pt>
    <dgm:pt modelId="{AB808B2F-E393-46D2-94A6-9253083D1F12}" type="sibTrans" cxnId="{B548C0A9-33F2-4629-954E-83296E871420}">
      <dgm:prSet/>
      <dgm:spPr/>
      <dgm:t>
        <a:bodyPr/>
        <a:lstStyle/>
        <a:p>
          <a:endParaRPr lang="it-IT"/>
        </a:p>
      </dgm:t>
    </dgm:pt>
    <dgm:pt modelId="{55F3A801-4E73-4CB7-8707-EC8073702F8E}">
      <dgm:prSet/>
      <dgm:spPr/>
      <dgm:t>
        <a:bodyPr/>
        <a:lstStyle/>
        <a:p>
          <a:r>
            <a:rPr lang="en-GB" b="0" i="0" u="none" strike="noStrike">
              <a:effectLst/>
              <a:latin typeface="Calibri" panose="020F0502020204030204" pitchFamily="34" charset="0"/>
              <a:cs typeface="Calibri" panose="020F0502020204030204" pitchFamily="34" charset="0"/>
            </a:rPr>
            <a:t>Rooftop solar panels are also to be included</a:t>
          </a:r>
          <a:endParaRPr lang="it-IT" dirty="0"/>
        </a:p>
      </dgm:t>
    </dgm:pt>
    <dgm:pt modelId="{162328AD-454E-44E2-B8F3-17B07E756CDF}" type="parTrans" cxnId="{8A06C82D-2679-47D7-AF08-485CCD547B96}">
      <dgm:prSet/>
      <dgm:spPr/>
      <dgm:t>
        <a:bodyPr/>
        <a:lstStyle/>
        <a:p>
          <a:endParaRPr lang="it-IT"/>
        </a:p>
      </dgm:t>
    </dgm:pt>
    <dgm:pt modelId="{6E3AB5EE-BF43-4946-8D34-E6F6AA3A003B}" type="sibTrans" cxnId="{8A06C82D-2679-47D7-AF08-485CCD547B96}">
      <dgm:prSet/>
      <dgm:spPr/>
      <dgm:t>
        <a:bodyPr/>
        <a:lstStyle/>
        <a:p>
          <a:endParaRPr lang="it-IT"/>
        </a:p>
      </dgm:t>
    </dgm:pt>
    <dgm:pt modelId="{D4BE5E9C-1303-426E-9D76-15817BCF4AD2}" type="pres">
      <dgm:prSet presAssocID="{E8B86A4C-F812-4AB8-B7A2-C1889BC2EDB1}" presName="linear" presStyleCnt="0">
        <dgm:presLayoutVars>
          <dgm:animLvl val="lvl"/>
          <dgm:resizeHandles val="exact"/>
        </dgm:presLayoutVars>
      </dgm:prSet>
      <dgm:spPr/>
    </dgm:pt>
    <dgm:pt modelId="{DEFE7778-09DF-45F0-812D-022AC8AD64FF}" type="pres">
      <dgm:prSet presAssocID="{C881828B-EFAB-4FB6-807C-6CB2A31C4516}" presName="parentText" presStyleLbl="node1" presStyleIdx="0" presStyleCnt="1" custLinFactNeighborX="180" custLinFactNeighborY="-224">
        <dgm:presLayoutVars>
          <dgm:chMax val="0"/>
          <dgm:bulletEnabled val="1"/>
        </dgm:presLayoutVars>
      </dgm:prSet>
      <dgm:spPr/>
    </dgm:pt>
    <dgm:pt modelId="{C84DAE44-6280-4703-AAAA-F51441EA2452}" type="pres">
      <dgm:prSet presAssocID="{C881828B-EFAB-4FB6-807C-6CB2A31C451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332D605-7EB2-4495-B158-3A34FAE5A7FF}" srcId="{C881828B-EFAB-4FB6-807C-6CB2A31C4516}" destId="{EE30D7C3-0F81-42AE-BC1E-C01A8B95D9CA}" srcOrd="2" destOrd="0" parTransId="{72489C82-3BEA-4A98-86CA-FBA90A645218}" sibTransId="{AB5725D8-51E0-442E-8B91-FEFEE88D1961}"/>
    <dgm:cxn modelId="{C52EC211-6569-41A0-BB7E-B516DB7AE403}" type="presOf" srcId="{8391B210-39AA-4118-BF29-D07FF3BCC32A}" destId="{C84DAE44-6280-4703-AAAA-F51441EA2452}" srcOrd="0" destOrd="4" presId="urn:microsoft.com/office/officeart/2005/8/layout/vList2"/>
    <dgm:cxn modelId="{BF8EA92B-EF2C-4EEC-A913-9F257545C834}" srcId="{C881828B-EFAB-4FB6-807C-6CB2A31C4516}" destId="{EA4AB8EF-C5F2-4E2F-B5D7-3D472F27A6C5}" srcOrd="0" destOrd="0" parTransId="{EF50C840-70FC-4B2D-BE82-A335BC8E5758}" sibTransId="{00270B05-93C4-49B1-A217-B2E3D0C98309}"/>
    <dgm:cxn modelId="{8A06C82D-2679-47D7-AF08-485CCD547B96}" srcId="{C881828B-EFAB-4FB6-807C-6CB2A31C4516}" destId="{55F3A801-4E73-4CB7-8707-EC8073702F8E}" srcOrd="5" destOrd="0" parTransId="{162328AD-454E-44E2-B8F3-17B07E756CDF}" sibTransId="{6E3AB5EE-BF43-4946-8D34-E6F6AA3A003B}"/>
    <dgm:cxn modelId="{DAD3962E-23E6-4A1D-9B19-8B759F44E278}" srcId="{C881828B-EFAB-4FB6-807C-6CB2A31C4516}" destId="{FE42B4AC-D0D7-4D6E-AB61-5522DD022185}" srcOrd="3" destOrd="0" parTransId="{7920E6D4-FB7A-4A42-9793-B9931493F817}" sibTransId="{771F8802-B0DF-48C0-AFFE-4F043DE4F6A5}"/>
    <dgm:cxn modelId="{53171132-8844-43EC-98BA-3B7A4C90D679}" type="presOf" srcId="{F7D44456-FC37-40C6-A621-3081B8E1FFFF}" destId="{C84DAE44-6280-4703-AAAA-F51441EA2452}" srcOrd="0" destOrd="1" presId="urn:microsoft.com/office/officeart/2005/8/layout/vList2"/>
    <dgm:cxn modelId="{2869F574-8067-44A2-A266-89A06290BF00}" srcId="{C881828B-EFAB-4FB6-807C-6CB2A31C4516}" destId="{F7D44456-FC37-40C6-A621-3081B8E1FFFF}" srcOrd="1" destOrd="0" parTransId="{EDEC6397-2EBF-479B-8AB3-C1E94D49C81F}" sibTransId="{2ECA512B-F9D5-44D5-98EE-B94D08635090}"/>
    <dgm:cxn modelId="{8BE3018C-8ED8-439D-8D50-ACDB7FB461AB}" type="presOf" srcId="{EE30D7C3-0F81-42AE-BC1E-C01A8B95D9CA}" destId="{C84DAE44-6280-4703-AAAA-F51441EA2452}" srcOrd="0" destOrd="2" presId="urn:microsoft.com/office/officeart/2005/8/layout/vList2"/>
    <dgm:cxn modelId="{19948393-3D00-4E7E-85D3-9F9F4631FC24}" type="presOf" srcId="{C881828B-EFAB-4FB6-807C-6CB2A31C4516}" destId="{DEFE7778-09DF-45F0-812D-022AC8AD64FF}" srcOrd="0" destOrd="0" presId="urn:microsoft.com/office/officeart/2005/8/layout/vList2"/>
    <dgm:cxn modelId="{4E1489A1-F863-47C9-AF69-7DD209A754FC}" type="presOf" srcId="{E8B86A4C-F812-4AB8-B7A2-C1889BC2EDB1}" destId="{D4BE5E9C-1303-426E-9D76-15817BCF4AD2}" srcOrd="0" destOrd="0" presId="urn:microsoft.com/office/officeart/2005/8/layout/vList2"/>
    <dgm:cxn modelId="{B548C0A9-33F2-4629-954E-83296E871420}" srcId="{C881828B-EFAB-4FB6-807C-6CB2A31C4516}" destId="{8391B210-39AA-4118-BF29-D07FF3BCC32A}" srcOrd="4" destOrd="0" parTransId="{FB974CF3-F306-43CA-8E7B-003BD86A570E}" sibTransId="{AB808B2F-E393-46D2-94A6-9253083D1F12}"/>
    <dgm:cxn modelId="{FCFFA2AF-9ABA-4A8B-ACC3-E3BB6CE6A588}" type="presOf" srcId="{55F3A801-4E73-4CB7-8707-EC8073702F8E}" destId="{C84DAE44-6280-4703-AAAA-F51441EA2452}" srcOrd="0" destOrd="5" presId="urn:microsoft.com/office/officeart/2005/8/layout/vList2"/>
    <dgm:cxn modelId="{080B84D0-9751-44FC-B484-8F0A3960A22E}" type="presOf" srcId="{FE42B4AC-D0D7-4D6E-AB61-5522DD022185}" destId="{C84DAE44-6280-4703-AAAA-F51441EA2452}" srcOrd="0" destOrd="3" presId="urn:microsoft.com/office/officeart/2005/8/layout/vList2"/>
    <dgm:cxn modelId="{46EBEFD8-CA6B-4067-95E3-AC70556B9D56}" type="presOf" srcId="{EA4AB8EF-C5F2-4E2F-B5D7-3D472F27A6C5}" destId="{C84DAE44-6280-4703-AAAA-F51441EA2452}" srcOrd="0" destOrd="0" presId="urn:microsoft.com/office/officeart/2005/8/layout/vList2"/>
    <dgm:cxn modelId="{B1CF89E0-9048-4A3F-8CB0-92C3062CAC04}" srcId="{E8B86A4C-F812-4AB8-B7A2-C1889BC2EDB1}" destId="{C881828B-EFAB-4FB6-807C-6CB2A31C4516}" srcOrd="0" destOrd="0" parTransId="{5BDBAB68-74E2-408C-B176-BB3FF1468F90}" sibTransId="{94B20E60-13B2-45BD-B3BF-B6304E6E061C}"/>
    <dgm:cxn modelId="{546ABA31-17BE-49DF-A00B-3D90F311ADF8}" type="presParOf" srcId="{D4BE5E9C-1303-426E-9D76-15817BCF4AD2}" destId="{DEFE7778-09DF-45F0-812D-022AC8AD64FF}" srcOrd="0" destOrd="0" presId="urn:microsoft.com/office/officeart/2005/8/layout/vList2"/>
    <dgm:cxn modelId="{9977565D-DBDB-4E85-B06A-577BAEDD55B8}" type="presParOf" srcId="{D4BE5E9C-1303-426E-9D76-15817BCF4AD2}" destId="{C84DAE44-6280-4703-AAAA-F51441EA245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41498B-F959-47CA-9A9B-3D772DF8D8E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4BC2C88A-60CD-4A1B-86C5-73293C839A9B}">
      <dgm:prSet phldrT="[Testo]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GB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The new dwellings will be </a:t>
          </a:r>
          <a:r>
            <a:rPr lang="en-GB" b="1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assigned to low-income tenants</a:t>
          </a:r>
          <a:r>
            <a:rPr lang="en-GB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 differentiated by composition and age group.</a:t>
          </a:r>
        </a:p>
      </dgm:t>
    </dgm:pt>
    <dgm:pt modelId="{74D84737-C68E-45DB-A393-24D9143DC1AD}" type="parTrans" cxnId="{67916E85-53EA-4CD8-A1D4-9B2C6D26D283}">
      <dgm:prSet/>
      <dgm:spPr/>
      <dgm:t>
        <a:bodyPr/>
        <a:lstStyle/>
        <a:p>
          <a:endParaRPr lang="it-IT"/>
        </a:p>
      </dgm:t>
    </dgm:pt>
    <dgm:pt modelId="{298B7205-E5D1-4AC4-AE78-AA4FA2785A10}" type="sibTrans" cxnId="{67916E85-53EA-4CD8-A1D4-9B2C6D26D283}">
      <dgm:prSet/>
      <dgm:spPr/>
      <dgm:t>
        <a:bodyPr/>
        <a:lstStyle/>
        <a:p>
          <a:endParaRPr lang="it-IT"/>
        </a:p>
      </dgm:t>
    </dgm:pt>
    <dgm:pt modelId="{CE9EE680-F13F-4265-A9A2-1A76B97E00A0}">
      <dgm:prSet phldrT="[Testo]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GB" b="0" i="0" u="none" strike="noStrike">
              <a:effectLst/>
              <a:latin typeface="Calibri" panose="020F0502020204030204" pitchFamily="34" charset="0"/>
              <a:cs typeface="Calibri" panose="020F0502020204030204" pitchFamily="34" charset="0"/>
            </a:rPr>
            <a:t>13% are non-EU citizens</a:t>
          </a:r>
          <a:endParaRPr lang="it-IT" dirty="0"/>
        </a:p>
      </dgm:t>
    </dgm:pt>
    <dgm:pt modelId="{29A92AEB-5DCF-400F-806F-293FAD80914C}" type="parTrans" cxnId="{22FDCCD5-60CC-4D3E-A6AB-F8B2267CACAB}">
      <dgm:prSet/>
      <dgm:spPr/>
      <dgm:t>
        <a:bodyPr/>
        <a:lstStyle/>
        <a:p>
          <a:endParaRPr lang="it-IT"/>
        </a:p>
      </dgm:t>
    </dgm:pt>
    <dgm:pt modelId="{0236EF99-9F7D-4107-9A92-ABB9F737ABE2}" type="sibTrans" cxnId="{22FDCCD5-60CC-4D3E-A6AB-F8B2267CACAB}">
      <dgm:prSet/>
      <dgm:spPr/>
      <dgm:t>
        <a:bodyPr/>
        <a:lstStyle/>
        <a:p>
          <a:endParaRPr lang="it-IT"/>
        </a:p>
      </dgm:t>
    </dgm:pt>
    <dgm:pt modelId="{53198A36-5C57-4BFE-A870-CF3AD6A7A8D6}">
      <dgm:prSet/>
      <dgm:spPr/>
      <dgm:t>
        <a:bodyPr/>
        <a:lstStyle/>
        <a:p>
          <a:r>
            <a:rPr lang="en-GB" b="0" i="0" u="none" strike="noStrike">
              <a:effectLst/>
              <a:latin typeface="Calibri" panose="020F0502020204030204" pitchFamily="34" charset="0"/>
              <a:cs typeface="Calibri" panose="020F0502020204030204" pitchFamily="34" charset="0"/>
            </a:rPr>
            <a:t>21% &gt; 65 years of age</a:t>
          </a:r>
          <a:endParaRPr lang="en-GB" b="0" i="0" u="none" strike="noStrike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C10A9E7-BE5A-4D66-80B4-AA8A1373D4DA}" type="parTrans" cxnId="{324F09CD-A736-4393-BA19-C6C8E5075A97}">
      <dgm:prSet/>
      <dgm:spPr/>
      <dgm:t>
        <a:bodyPr/>
        <a:lstStyle/>
        <a:p>
          <a:endParaRPr lang="it-IT"/>
        </a:p>
      </dgm:t>
    </dgm:pt>
    <dgm:pt modelId="{568E01E6-E999-488F-BE73-4E9F2929050D}" type="sibTrans" cxnId="{324F09CD-A736-4393-BA19-C6C8E5075A97}">
      <dgm:prSet/>
      <dgm:spPr/>
      <dgm:t>
        <a:bodyPr/>
        <a:lstStyle/>
        <a:p>
          <a:endParaRPr lang="it-IT"/>
        </a:p>
      </dgm:t>
    </dgm:pt>
    <dgm:pt modelId="{967A9608-24E5-45A7-B0D3-1CE20827542D}">
      <dgm:prSet/>
      <dgm:spPr/>
      <dgm:t>
        <a:bodyPr/>
        <a:lstStyle/>
        <a:p>
          <a:r>
            <a:rPr lang="en-GB" b="0" i="0" u="none" strike="noStrike">
              <a:effectLst/>
              <a:latin typeface="Calibri" panose="020F0502020204030204" pitchFamily="34" charset="0"/>
              <a:cs typeface="Calibri" panose="020F0502020204030204" pitchFamily="34" charset="0"/>
            </a:rPr>
            <a:t>34% are families with minors</a:t>
          </a:r>
          <a:endParaRPr lang="en-GB" b="0" i="0" u="none" strike="noStrike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1DC9C7-33C5-484F-8A74-6429277FA0A3}" type="parTrans" cxnId="{42D9AA18-10C3-4995-9C49-A4380B3D6EE7}">
      <dgm:prSet/>
      <dgm:spPr/>
      <dgm:t>
        <a:bodyPr/>
        <a:lstStyle/>
        <a:p>
          <a:endParaRPr lang="it-IT"/>
        </a:p>
      </dgm:t>
    </dgm:pt>
    <dgm:pt modelId="{0D73EE0A-8D6D-4794-B796-56143D35F248}" type="sibTrans" cxnId="{42D9AA18-10C3-4995-9C49-A4380B3D6EE7}">
      <dgm:prSet/>
      <dgm:spPr/>
      <dgm:t>
        <a:bodyPr/>
        <a:lstStyle/>
        <a:p>
          <a:endParaRPr lang="it-IT"/>
        </a:p>
      </dgm:t>
    </dgm:pt>
    <dgm:pt modelId="{CB296A95-C160-4311-848C-AD04D21E67F7}">
      <dgm:prSet/>
      <dgm:spPr/>
      <dgm:t>
        <a:bodyPr/>
        <a:lstStyle/>
        <a:p>
          <a:r>
            <a:rPr lang="en-GB" b="0" i="0" u="none" strike="noStrike">
              <a:effectLst/>
              <a:latin typeface="Calibri" panose="020F0502020204030204" pitchFamily="34" charset="0"/>
              <a:cs typeface="Calibri" panose="020F0502020204030204" pitchFamily="34" charset="0"/>
            </a:rPr>
            <a:t>Average income indicator is less than 15,000 euros.</a:t>
          </a:r>
          <a:endParaRPr lang="en-GB" b="0" i="0" u="none" strike="noStrike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E0A74B3-F397-4E78-AB3B-BFB063822260}" type="parTrans" cxnId="{7C05F362-72BC-4793-B67B-D4F4E8F9D51E}">
      <dgm:prSet/>
      <dgm:spPr/>
      <dgm:t>
        <a:bodyPr/>
        <a:lstStyle/>
        <a:p>
          <a:endParaRPr lang="it-IT"/>
        </a:p>
      </dgm:t>
    </dgm:pt>
    <dgm:pt modelId="{D6A53C87-679F-4341-AEB5-EBF41D791BE8}" type="sibTrans" cxnId="{7C05F362-72BC-4793-B67B-D4F4E8F9D51E}">
      <dgm:prSet/>
      <dgm:spPr/>
      <dgm:t>
        <a:bodyPr/>
        <a:lstStyle/>
        <a:p>
          <a:endParaRPr lang="it-IT"/>
        </a:p>
      </dgm:t>
    </dgm:pt>
    <dgm:pt modelId="{0BE6B1BB-D446-4F05-9CFF-CAB088659583}">
      <dgm:prSet phldrT="[Testo]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GB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Statistics about the average social housing inhabitants in Trieste states that: </a:t>
          </a:r>
        </a:p>
      </dgm:t>
    </dgm:pt>
    <dgm:pt modelId="{EC9D7BB9-3E9D-47D6-80E9-DDD10D26C71F}" type="parTrans" cxnId="{D34C610B-ADA0-4E99-964A-7CBF6311DC13}">
      <dgm:prSet/>
      <dgm:spPr/>
      <dgm:t>
        <a:bodyPr/>
        <a:lstStyle/>
        <a:p>
          <a:endParaRPr lang="it-IT"/>
        </a:p>
      </dgm:t>
    </dgm:pt>
    <dgm:pt modelId="{EBA75524-A4E5-4A02-8516-D4575A896F88}" type="sibTrans" cxnId="{D34C610B-ADA0-4E99-964A-7CBF6311DC13}">
      <dgm:prSet/>
      <dgm:spPr/>
      <dgm:t>
        <a:bodyPr/>
        <a:lstStyle/>
        <a:p>
          <a:endParaRPr lang="it-IT"/>
        </a:p>
      </dgm:t>
    </dgm:pt>
    <dgm:pt modelId="{D8A81A67-31FB-40F3-A32B-00C798527063}" type="pres">
      <dgm:prSet presAssocID="{D841498B-F959-47CA-9A9B-3D772DF8D8EC}" presName="linear" presStyleCnt="0">
        <dgm:presLayoutVars>
          <dgm:animLvl val="lvl"/>
          <dgm:resizeHandles val="exact"/>
        </dgm:presLayoutVars>
      </dgm:prSet>
      <dgm:spPr/>
    </dgm:pt>
    <dgm:pt modelId="{70F5E71A-B41F-4211-A990-4DE97E26AA83}" type="pres">
      <dgm:prSet presAssocID="{4BC2C88A-60CD-4A1B-86C5-73293C839A9B}" presName="parentText" presStyleLbl="node1" presStyleIdx="0" presStyleCnt="2" custScaleY="48197">
        <dgm:presLayoutVars>
          <dgm:chMax val="0"/>
          <dgm:bulletEnabled val="1"/>
        </dgm:presLayoutVars>
      </dgm:prSet>
      <dgm:spPr/>
    </dgm:pt>
    <dgm:pt modelId="{A78FE1CE-A4EF-4B51-A617-3F49A8A45A0C}" type="pres">
      <dgm:prSet presAssocID="{298B7205-E5D1-4AC4-AE78-AA4FA2785A10}" presName="spacer" presStyleCnt="0"/>
      <dgm:spPr/>
    </dgm:pt>
    <dgm:pt modelId="{53173175-6AA7-40BA-8498-F9B9F220CA0E}" type="pres">
      <dgm:prSet presAssocID="{0BE6B1BB-D446-4F05-9CFF-CAB088659583}" presName="parentText" presStyleLbl="node1" presStyleIdx="1" presStyleCnt="2" custScaleY="49222">
        <dgm:presLayoutVars>
          <dgm:chMax val="0"/>
          <dgm:bulletEnabled val="1"/>
        </dgm:presLayoutVars>
      </dgm:prSet>
      <dgm:spPr/>
    </dgm:pt>
    <dgm:pt modelId="{17D85D33-5823-4249-98E4-56586D405C67}" type="pres">
      <dgm:prSet presAssocID="{0BE6B1BB-D446-4F05-9CFF-CAB08865958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1840704-30D2-4ADE-8EAD-FFA85B3796EC}" type="presOf" srcId="{967A9608-24E5-45A7-B0D3-1CE20827542D}" destId="{17D85D33-5823-4249-98E4-56586D405C67}" srcOrd="0" destOrd="2" presId="urn:microsoft.com/office/officeart/2005/8/layout/vList2"/>
    <dgm:cxn modelId="{D34C610B-ADA0-4E99-964A-7CBF6311DC13}" srcId="{D841498B-F959-47CA-9A9B-3D772DF8D8EC}" destId="{0BE6B1BB-D446-4F05-9CFF-CAB088659583}" srcOrd="1" destOrd="0" parTransId="{EC9D7BB9-3E9D-47D6-80E9-DDD10D26C71F}" sibTransId="{EBA75524-A4E5-4A02-8516-D4575A896F88}"/>
    <dgm:cxn modelId="{42D9AA18-10C3-4995-9C49-A4380B3D6EE7}" srcId="{0BE6B1BB-D446-4F05-9CFF-CAB088659583}" destId="{967A9608-24E5-45A7-B0D3-1CE20827542D}" srcOrd="2" destOrd="0" parTransId="{801DC9C7-33C5-484F-8A74-6429277FA0A3}" sibTransId="{0D73EE0A-8D6D-4794-B796-56143D35F248}"/>
    <dgm:cxn modelId="{30CA4835-6E39-4381-AAC8-B093A2ED5726}" type="presOf" srcId="{CB296A95-C160-4311-848C-AD04D21E67F7}" destId="{17D85D33-5823-4249-98E4-56586D405C67}" srcOrd="0" destOrd="3" presId="urn:microsoft.com/office/officeart/2005/8/layout/vList2"/>
    <dgm:cxn modelId="{92AE6E42-56C2-4A25-9E21-F15285A0E234}" type="presOf" srcId="{CE9EE680-F13F-4265-A9A2-1A76B97E00A0}" destId="{17D85D33-5823-4249-98E4-56586D405C67}" srcOrd="0" destOrd="0" presId="urn:microsoft.com/office/officeart/2005/8/layout/vList2"/>
    <dgm:cxn modelId="{7C05F362-72BC-4793-B67B-D4F4E8F9D51E}" srcId="{0BE6B1BB-D446-4F05-9CFF-CAB088659583}" destId="{CB296A95-C160-4311-848C-AD04D21E67F7}" srcOrd="3" destOrd="0" parTransId="{BE0A74B3-F397-4E78-AB3B-BFB063822260}" sibTransId="{D6A53C87-679F-4341-AEB5-EBF41D791BE8}"/>
    <dgm:cxn modelId="{22C18B46-8080-466D-9CAB-04372B0F161C}" type="presOf" srcId="{4BC2C88A-60CD-4A1B-86C5-73293C839A9B}" destId="{70F5E71A-B41F-4211-A990-4DE97E26AA83}" srcOrd="0" destOrd="0" presId="urn:microsoft.com/office/officeart/2005/8/layout/vList2"/>
    <dgm:cxn modelId="{67916E85-53EA-4CD8-A1D4-9B2C6D26D283}" srcId="{D841498B-F959-47CA-9A9B-3D772DF8D8EC}" destId="{4BC2C88A-60CD-4A1B-86C5-73293C839A9B}" srcOrd="0" destOrd="0" parTransId="{74D84737-C68E-45DB-A393-24D9143DC1AD}" sibTransId="{298B7205-E5D1-4AC4-AE78-AA4FA2785A10}"/>
    <dgm:cxn modelId="{2B918BA4-3358-49C2-B1D7-FA042E206C1A}" type="presOf" srcId="{53198A36-5C57-4BFE-A870-CF3AD6A7A8D6}" destId="{17D85D33-5823-4249-98E4-56586D405C67}" srcOrd="0" destOrd="1" presId="urn:microsoft.com/office/officeart/2005/8/layout/vList2"/>
    <dgm:cxn modelId="{46A3B3C2-FC13-4D50-81DE-A61B6C0DDC90}" type="presOf" srcId="{0BE6B1BB-D446-4F05-9CFF-CAB088659583}" destId="{53173175-6AA7-40BA-8498-F9B9F220CA0E}" srcOrd="0" destOrd="0" presId="urn:microsoft.com/office/officeart/2005/8/layout/vList2"/>
    <dgm:cxn modelId="{324F09CD-A736-4393-BA19-C6C8E5075A97}" srcId="{0BE6B1BB-D446-4F05-9CFF-CAB088659583}" destId="{53198A36-5C57-4BFE-A870-CF3AD6A7A8D6}" srcOrd="1" destOrd="0" parTransId="{CC10A9E7-BE5A-4D66-80B4-AA8A1373D4DA}" sibTransId="{568E01E6-E999-488F-BE73-4E9F2929050D}"/>
    <dgm:cxn modelId="{22FDCCD5-60CC-4D3E-A6AB-F8B2267CACAB}" srcId="{0BE6B1BB-D446-4F05-9CFF-CAB088659583}" destId="{CE9EE680-F13F-4265-A9A2-1A76B97E00A0}" srcOrd="0" destOrd="0" parTransId="{29A92AEB-5DCF-400F-806F-293FAD80914C}" sibTransId="{0236EF99-9F7D-4107-9A92-ABB9F737ABE2}"/>
    <dgm:cxn modelId="{5B5BD5E5-855D-4A44-BE0C-705271982C1E}" type="presOf" srcId="{D841498B-F959-47CA-9A9B-3D772DF8D8EC}" destId="{D8A81A67-31FB-40F3-A32B-00C798527063}" srcOrd="0" destOrd="0" presId="urn:microsoft.com/office/officeart/2005/8/layout/vList2"/>
    <dgm:cxn modelId="{1FB72B64-E100-4AEB-9772-2D4C2228327B}" type="presParOf" srcId="{D8A81A67-31FB-40F3-A32B-00C798527063}" destId="{70F5E71A-B41F-4211-A990-4DE97E26AA83}" srcOrd="0" destOrd="0" presId="urn:microsoft.com/office/officeart/2005/8/layout/vList2"/>
    <dgm:cxn modelId="{29D75A82-4216-4B97-875C-B32AA3499BB4}" type="presParOf" srcId="{D8A81A67-31FB-40F3-A32B-00C798527063}" destId="{A78FE1CE-A4EF-4B51-A617-3F49A8A45A0C}" srcOrd="1" destOrd="0" presId="urn:microsoft.com/office/officeart/2005/8/layout/vList2"/>
    <dgm:cxn modelId="{B109385A-A996-49EE-8094-888C37EAC995}" type="presParOf" srcId="{D8A81A67-31FB-40F3-A32B-00C798527063}" destId="{53173175-6AA7-40BA-8498-F9B9F220CA0E}" srcOrd="2" destOrd="0" presId="urn:microsoft.com/office/officeart/2005/8/layout/vList2"/>
    <dgm:cxn modelId="{DAB5B0A7-2391-42AF-81E4-2159B4F5EAB3}" type="presParOf" srcId="{D8A81A67-31FB-40F3-A32B-00C798527063}" destId="{17D85D33-5823-4249-98E4-56586D405C6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A7D396-48C4-4BAD-BA1A-233F44CA2C33}" type="doc">
      <dgm:prSet loTypeId="urn:microsoft.com/office/officeart/2005/8/layout/lProcess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sv-SE"/>
        </a:p>
      </dgm:t>
    </dgm:pt>
    <dgm:pt modelId="{A0500720-BAA4-4924-A72C-8AF942F63D21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sv-SE" sz="900" b="1" dirty="0">
              <a:solidFill>
                <a:srgbClr val="C00000"/>
              </a:solidFill>
            </a:rPr>
            <a:t>1 Invitation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pres?slideindex=1&amp;slidetitle="/>
          </dgm14:cNvPr>
        </a:ext>
      </dgm:extLst>
    </dgm:pt>
    <dgm:pt modelId="{A36CC587-97FF-4A9D-872C-B6EFB55A781B}" type="parTrans" cxnId="{FC8F02E7-5425-4C07-A3B5-701AEBD1A2FC}">
      <dgm:prSet/>
      <dgm:spPr/>
      <dgm:t>
        <a:bodyPr/>
        <a:lstStyle/>
        <a:p>
          <a:endParaRPr lang="sv-SE"/>
        </a:p>
      </dgm:t>
    </dgm:pt>
    <dgm:pt modelId="{6456AB58-C2BE-42AB-82C2-5347126F119A}" type="sibTrans" cxnId="{FC8F02E7-5425-4C07-A3B5-701AEBD1A2FC}">
      <dgm:prSet/>
      <dgm:spPr/>
      <dgm:t>
        <a:bodyPr/>
        <a:lstStyle/>
        <a:p>
          <a:endParaRPr lang="sv-SE"/>
        </a:p>
      </dgm:t>
    </dgm:pt>
    <dgm:pt modelId="{41C40E31-86CD-4EA0-A945-299090F88B68}">
      <dgm:prSet phldrT="[Text]"/>
      <dgm:spPr>
        <a:solidFill>
          <a:srgbClr val="AADA4B"/>
        </a:solidFill>
      </dgm:spPr>
      <dgm:t>
        <a:bodyPr/>
        <a:lstStyle/>
        <a:p>
          <a:r>
            <a:rPr lang="sv-SE" dirty="0" err="1"/>
            <a:t>Selection</a:t>
          </a:r>
          <a:endParaRPr lang="sv-SE" dirty="0"/>
        </a:p>
      </dgm:t>
    </dgm:pt>
    <dgm:pt modelId="{B7AE29B1-1310-48CC-9799-72AA0FF66CD0}" type="parTrans" cxnId="{CE043896-B176-429A-9589-1E7056857390}">
      <dgm:prSet/>
      <dgm:spPr/>
      <dgm:t>
        <a:bodyPr/>
        <a:lstStyle/>
        <a:p>
          <a:endParaRPr lang="sv-SE"/>
        </a:p>
      </dgm:t>
    </dgm:pt>
    <dgm:pt modelId="{44B240C9-6D83-44BB-9F02-D588468594FD}" type="sibTrans" cxnId="{CE043896-B176-429A-9589-1E7056857390}">
      <dgm:prSet/>
      <dgm:spPr/>
      <dgm:t>
        <a:bodyPr/>
        <a:lstStyle/>
        <a:p>
          <a:endParaRPr lang="sv-SE"/>
        </a:p>
      </dgm:t>
    </dgm:pt>
    <dgm:pt modelId="{04D11E0C-97C5-488F-8A9C-090405D43E5D}">
      <dgm:prSet phldrT="[Text]"/>
      <dgm:spPr>
        <a:solidFill>
          <a:srgbClr val="A0CE43"/>
        </a:solidFill>
      </dgm:spPr>
      <dgm:t>
        <a:bodyPr/>
        <a:lstStyle/>
        <a:p>
          <a:r>
            <a:rPr lang="sv-SE" dirty="0"/>
            <a:t>Information meeting</a:t>
          </a:r>
        </a:p>
      </dgm:t>
    </dgm:pt>
    <dgm:pt modelId="{E46D3D3E-BBB4-479C-ACDF-7D807EA33361}" type="parTrans" cxnId="{C7D74A85-8656-4407-AB83-A109376A7590}">
      <dgm:prSet/>
      <dgm:spPr/>
      <dgm:t>
        <a:bodyPr/>
        <a:lstStyle/>
        <a:p>
          <a:endParaRPr lang="sv-SE"/>
        </a:p>
      </dgm:t>
    </dgm:pt>
    <dgm:pt modelId="{BF5F120D-A488-4230-85F2-F01099F110B9}" type="sibTrans" cxnId="{C7D74A85-8656-4407-AB83-A109376A7590}">
      <dgm:prSet/>
      <dgm:spPr/>
      <dgm:t>
        <a:bodyPr/>
        <a:lstStyle/>
        <a:p>
          <a:endParaRPr lang="sv-SE"/>
        </a:p>
      </dgm:t>
    </dgm:pt>
    <dgm:pt modelId="{33F151B3-6694-4A61-A634-BCBE97FFCCEB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sv-SE" sz="900" b="1" dirty="0">
              <a:solidFill>
                <a:srgbClr val="C00000"/>
              </a:solidFill>
            </a:rPr>
            <a:t>2 The </a:t>
          </a:r>
          <a:r>
            <a:rPr lang="sv-SE" sz="900" b="1" dirty="0" err="1">
              <a:solidFill>
                <a:srgbClr val="C00000"/>
              </a:solidFill>
            </a:rPr>
            <a:t>Toolbox</a:t>
          </a:r>
          <a:endParaRPr lang="sv-SE" sz="900" b="1" dirty="0">
            <a:solidFill>
              <a:srgbClr val="C00000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pres?slideindex=1&amp;slidetitle="/>
          </dgm14:cNvPr>
        </a:ext>
      </dgm:extLst>
    </dgm:pt>
    <dgm:pt modelId="{E5ED4E7C-0718-4598-86B9-2F03C3B10F78}" type="parTrans" cxnId="{DE108970-9D69-481A-AE0D-39CBCD26B6C1}">
      <dgm:prSet/>
      <dgm:spPr/>
      <dgm:t>
        <a:bodyPr/>
        <a:lstStyle/>
        <a:p>
          <a:endParaRPr lang="sv-SE"/>
        </a:p>
      </dgm:t>
    </dgm:pt>
    <dgm:pt modelId="{6C53463E-2683-463E-9FA7-EBE588D80941}" type="sibTrans" cxnId="{DE108970-9D69-481A-AE0D-39CBCD26B6C1}">
      <dgm:prSet/>
      <dgm:spPr/>
      <dgm:t>
        <a:bodyPr/>
        <a:lstStyle/>
        <a:p>
          <a:endParaRPr lang="sv-SE"/>
        </a:p>
      </dgm:t>
    </dgm:pt>
    <dgm:pt modelId="{9F41B4D7-FD15-4039-9C72-1476BEC3004A}">
      <dgm:prSet phldrT="[Text]"/>
      <dgm:spPr>
        <a:gradFill rotWithShape="0">
          <a:gsLst>
            <a:gs pos="86720">
              <a:srgbClr val="5DA604"/>
            </a:gs>
            <a:gs pos="73000">
              <a:srgbClr val="5DA604"/>
            </a:gs>
            <a:gs pos="80000">
              <a:srgbClr val="5DA604"/>
            </a:gs>
            <a:gs pos="100000">
              <a:srgbClr val="5DA604"/>
            </a:gs>
          </a:gsLst>
        </a:gradFill>
      </dgm:spPr>
      <dgm:t>
        <a:bodyPr/>
        <a:lstStyle/>
        <a:p>
          <a:r>
            <a:rPr lang="sv-SE" dirty="0"/>
            <a:t>Test </a:t>
          </a:r>
        </a:p>
      </dgm:t>
    </dgm:pt>
    <dgm:pt modelId="{D7672860-CD54-4301-8BBB-DBD541E2B353}" type="parTrans" cxnId="{C46D601C-5541-4F0E-8A5D-71951DA88EB4}">
      <dgm:prSet/>
      <dgm:spPr/>
      <dgm:t>
        <a:bodyPr/>
        <a:lstStyle/>
        <a:p>
          <a:endParaRPr lang="sv-SE"/>
        </a:p>
      </dgm:t>
    </dgm:pt>
    <dgm:pt modelId="{C417E6A1-5290-4E18-BE2C-72D884712D6A}" type="sibTrans" cxnId="{C46D601C-5541-4F0E-8A5D-71951DA88EB4}">
      <dgm:prSet/>
      <dgm:spPr/>
      <dgm:t>
        <a:bodyPr/>
        <a:lstStyle/>
        <a:p>
          <a:endParaRPr lang="sv-SE"/>
        </a:p>
      </dgm:t>
    </dgm:pt>
    <dgm:pt modelId="{7080BB53-0011-4EE6-B86F-7BAC631C54F8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sv-SE" sz="900" b="1" dirty="0">
              <a:solidFill>
                <a:srgbClr val="C00000"/>
              </a:solidFill>
            </a:rPr>
            <a:t>3 </a:t>
          </a:r>
          <a:r>
            <a:rPr lang="sv-SE" sz="900" b="1" dirty="0" err="1">
              <a:solidFill>
                <a:srgbClr val="C00000"/>
              </a:solidFill>
            </a:rPr>
            <a:t>Education</a:t>
          </a:r>
          <a:r>
            <a:rPr lang="sv-SE" sz="900" b="1" dirty="0">
              <a:solidFill>
                <a:srgbClr val="C00000"/>
              </a:solidFill>
            </a:rPr>
            <a:t>/</a:t>
          </a:r>
        </a:p>
        <a:p>
          <a:r>
            <a:rPr lang="sv-SE" sz="900" b="1" dirty="0" err="1">
              <a:solidFill>
                <a:srgbClr val="C00000"/>
              </a:solidFill>
            </a:rPr>
            <a:t>validation</a:t>
          </a:r>
          <a:endParaRPr lang="sv-SE" sz="900" b="1" dirty="0">
            <a:solidFill>
              <a:srgbClr val="C00000"/>
            </a:solidFill>
          </a:endParaRPr>
        </a:p>
      </dgm:t>
    </dgm:pt>
    <dgm:pt modelId="{9C2590AE-626E-4D69-A34D-56D3990165F6}" type="parTrans" cxnId="{A2240C8C-3F60-4809-978C-84302CBCF61A}">
      <dgm:prSet/>
      <dgm:spPr/>
      <dgm:t>
        <a:bodyPr/>
        <a:lstStyle/>
        <a:p>
          <a:endParaRPr lang="sv-SE"/>
        </a:p>
      </dgm:t>
    </dgm:pt>
    <dgm:pt modelId="{6654EB8C-1665-4019-80FA-D0F7BB6E038C}" type="sibTrans" cxnId="{A2240C8C-3F60-4809-978C-84302CBCF61A}">
      <dgm:prSet/>
      <dgm:spPr/>
      <dgm:t>
        <a:bodyPr/>
        <a:lstStyle/>
        <a:p>
          <a:endParaRPr lang="sv-SE"/>
        </a:p>
      </dgm:t>
    </dgm:pt>
    <dgm:pt modelId="{5CA458DE-6CAE-4A96-8BB7-6B79B6D483F9}">
      <dgm:prSet phldrT="[Text]"/>
      <dgm:spPr>
        <a:gradFill rotWithShape="0">
          <a:gsLst>
            <a:gs pos="68000">
              <a:schemeClr val="accent3">
                <a:lumMod val="75000"/>
              </a:schemeClr>
            </a:gs>
            <a:gs pos="100000">
              <a:schemeClr val="accent3">
                <a:lumMod val="75000"/>
              </a:schemeClr>
            </a:gs>
            <a:gs pos="100000">
              <a:srgbClr val="7030A0"/>
            </a:gs>
            <a:gs pos="100000">
              <a:srgbClr val="7030A0"/>
            </a:gs>
          </a:gsLst>
        </a:gradFill>
      </dgm:spPr>
      <dgm:t>
        <a:bodyPr/>
        <a:lstStyle/>
        <a:p>
          <a:r>
            <a:rPr lang="sv-SE" dirty="0"/>
            <a:t>Pre </a:t>
          </a:r>
          <a:r>
            <a:rPr lang="sv-SE" dirty="0" err="1"/>
            <a:t>vocational</a:t>
          </a:r>
          <a:r>
            <a:rPr lang="sv-SE" dirty="0"/>
            <a:t> </a:t>
          </a:r>
          <a:r>
            <a:rPr lang="sv-SE" dirty="0" err="1"/>
            <a:t>training</a:t>
          </a:r>
          <a:endParaRPr lang="sv-SE" dirty="0"/>
        </a:p>
      </dgm:t>
    </dgm:pt>
    <dgm:pt modelId="{897D6C47-A15A-47B0-B9EC-4253FFE7B963}" type="parTrans" cxnId="{3F1AF4B4-48CB-4D0C-AF0C-879DC1B20BF5}">
      <dgm:prSet/>
      <dgm:spPr/>
      <dgm:t>
        <a:bodyPr/>
        <a:lstStyle/>
        <a:p>
          <a:endParaRPr lang="sv-SE"/>
        </a:p>
      </dgm:t>
    </dgm:pt>
    <dgm:pt modelId="{81BF22C4-2119-4923-A560-14D114D6448C}" type="sibTrans" cxnId="{3F1AF4B4-48CB-4D0C-AF0C-879DC1B20BF5}">
      <dgm:prSet/>
      <dgm:spPr/>
      <dgm:t>
        <a:bodyPr/>
        <a:lstStyle/>
        <a:p>
          <a:endParaRPr lang="sv-SE"/>
        </a:p>
      </dgm:t>
    </dgm:pt>
    <dgm:pt modelId="{20717942-37D6-4FA6-B5B6-6B12D711CA57}">
      <dgm:prSet/>
      <dgm:spPr>
        <a:gradFill rotWithShape="0">
          <a:gsLst>
            <a:gs pos="56000">
              <a:srgbClr val="0070C0"/>
            </a:gs>
            <a:gs pos="80000">
              <a:srgbClr val="0070C0"/>
            </a:gs>
            <a:gs pos="100000">
              <a:srgbClr val="0070C0"/>
            </a:gs>
          </a:gsLst>
        </a:gradFill>
      </dgm:spPr>
      <dgm:t>
        <a:bodyPr/>
        <a:lstStyle/>
        <a:p>
          <a:r>
            <a:rPr lang="sv-SE" dirty="0"/>
            <a:t> Internship</a:t>
          </a:r>
        </a:p>
      </dgm:t>
    </dgm:pt>
    <dgm:pt modelId="{3E6DD522-890B-48D5-A254-378781FC2C82}" type="parTrans" cxnId="{3C2C6128-FB45-41F9-982E-A6485E63BF42}">
      <dgm:prSet/>
      <dgm:spPr/>
      <dgm:t>
        <a:bodyPr/>
        <a:lstStyle/>
        <a:p>
          <a:endParaRPr lang="sv-SE"/>
        </a:p>
      </dgm:t>
    </dgm:pt>
    <dgm:pt modelId="{0ABA0C7E-62FB-4F06-B144-013D4D6532BB}" type="sibTrans" cxnId="{3C2C6128-FB45-41F9-982E-A6485E63BF42}">
      <dgm:prSet/>
      <dgm:spPr/>
      <dgm:t>
        <a:bodyPr/>
        <a:lstStyle/>
        <a:p>
          <a:endParaRPr lang="sv-SE"/>
        </a:p>
      </dgm:t>
    </dgm:pt>
    <dgm:pt modelId="{D6219F0F-27F7-4CCC-92E9-CE33100FA8E7}">
      <dgm:prSet phldrT="[Text]"/>
      <dgm:spPr>
        <a:solidFill>
          <a:srgbClr val="A0CF44"/>
        </a:solidFill>
      </dgm:spPr>
      <dgm:t>
        <a:bodyPr/>
        <a:lstStyle/>
        <a:p>
          <a:r>
            <a:rPr lang="sv-SE" dirty="0" err="1"/>
            <a:t>Dialogue</a:t>
          </a:r>
          <a:r>
            <a:rPr lang="sv-SE" dirty="0"/>
            <a:t> </a:t>
          </a:r>
        </a:p>
      </dgm:t>
    </dgm:pt>
    <dgm:pt modelId="{54622A72-1414-40DB-81B6-95A128F9B77B}" type="parTrans" cxnId="{A3A7818C-FC9F-4E6F-B46F-1D813C90E433}">
      <dgm:prSet/>
      <dgm:spPr/>
      <dgm:t>
        <a:bodyPr/>
        <a:lstStyle/>
        <a:p>
          <a:endParaRPr lang="sv-SE"/>
        </a:p>
      </dgm:t>
    </dgm:pt>
    <dgm:pt modelId="{6706DDD7-7C9E-48C3-8FE8-F700E5E60988}" type="sibTrans" cxnId="{A3A7818C-FC9F-4E6F-B46F-1D813C90E433}">
      <dgm:prSet/>
      <dgm:spPr/>
      <dgm:t>
        <a:bodyPr/>
        <a:lstStyle/>
        <a:p>
          <a:endParaRPr lang="sv-SE"/>
        </a:p>
      </dgm:t>
    </dgm:pt>
    <dgm:pt modelId="{6FA2D6F5-9550-4C2B-8772-31B60CB8811E}">
      <dgm:prSet phldrT="[Text]"/>
      <dgm:spPr>
        <a:solidFill>
          <a:srgbClr val="92D050"/>
        </a:solidFill>
      </dgm:spPr>
      <dgm:t>
        <a:bodyPr/>
        <a:lstStyle/>
        <a:p>
          <a:r>
            <a:rPr lang="sv-SE" dirty="0" err="1"/>
            <a:t>Registratiion</a:t>
          </a:r>
          <a:endParaRPr lang="sv-SE" dirty="0"/>
        </a:p>
      </dgm:t>
    </dgm:pt>
    <dgm:pt modelId="{615A2324-81C7-452A-B932-3A6812D6A408}" type="parTrans" cxnId="{CFE64841-4D5D-4AA7-AFE1-A560E599029E}">
      <dgm:prSet/>
      <dgm:spPr/>
      <dgm:t>
        <a:bodyPr/>
        <a:lstStyle/>
        <a:p>
          <a:endParaRPr lang="sv-SE"/>
        </a:p>
      </dgm:t>
    </dgm:pt>
    <dgm:pt modelId="{C9AB088B-89CB-4A7F-996D-C1FECF30711F}" type="sibTrans" cxnId="{CFE64841-4D5D-4AA7-AFE1-A560E599029E}">
      <dgm:prSet/>
      <dgm:spPr/>
      <dgm:t>
        <a:bodyPr/>
        <a:lstStyle/>
        <a:p>
          <a:endParaRPr lang="sv-SE"/>
        </a:p>
      </dgm:t>
    </dgm:pt>
    <dgm:pt modelId="{27507A63-4AFD-46BC-8606-F08BCBFBFAE3}">
      <dgm:prSet/>
      <dgm:spPr>
        <a:gradFill rotWithShape="0">
          <a:gsLst>
            <a:gs pos="64000">
              <a:srgbClr val="5DA604"/>
            </a:gs>
            <a:gs pos="80000">
              <a:srgbClr val="5DA604"/>
            </a:gs>
            <a:gs pos="100000">
              <a:srgbClr val="5DA604"/>
            </a:gs>
          </a:gsLst>
        </a:gradFill>
      </dgm:spPr>
      <dgm:t>
        <a:bodyPr/>
        <a:lstStyle/>
        <a:p>
          <a:r>
            <a:rPr lang="sv-SE" dirty="0"/>
            <a:t>Soft skills</a:t>
          </a:r>
        </a:p>
      </dgm:t>
    </dgm:pt>
    <dgm:pt modelId="{55FF573C-72A3-498F-8ECA-0B6A2EC6325E}" type="parTrans" cxnId="{629ADBB2-7043-4AD2-9528-7C03DBF1F842}">
      <dgm:prSet/>
      <dgm:spPr/>
      <dgm:t>
        <a:bodyPr/>
        <a:lstStyle/>
        <a:p>
          <a:endParaRPr lang="sv-SE"/>
        </a:p>
      </dgm:t>
    </dgm:pt>
    <dgm:pt modelId="{584FE7A2-3222-4FCD-A781-9F61AC156D4A}" type="sibTrans" cxnId="{629ADBB2-7043-4AD2-9528-7C03DBF1F842}">
      <dgm:prSet/>
      <dgm:spPr/>
      <dgm:t>
        <a:bodyPr/>
        <a:lstStyle/>
        <a:p>
          <a:endParaRPr lang="sv-SE"/>
        </a:p>
      </dgm:t>
    </dgm:pt>
    <dgm:pt modelId="{DFAE4FB3-2EC3-4115-8CA0-09550BC34A03}">
      <dgm:prSet/>
      <dgm:spPr>
        <a:solidFill>
          <a:srgbClr val="66B109"/>
        </a:solidFill>
      </dgm:spPr>
      <dgm:t>
        <a:bodyPr/>
        <a:lstStyle/>
        <a:p>
          <a:r>
            <a:rPr lang="sv-SE" dirty="0"/>
            <a:t>Industry information</a:t>
          </a:r>
        </a:p>
      </dgm:t>
    </dgm:pt>
    <dgm:pt modelId="{4D5E2050-75B7-4974-92C4-EFE541A33EE1}" type="parTrans" cxnId="{856D69E9-4A26-4864-B570-35235246BF20}">
      <dgm:prSet/>
      <dgm:spPr/>
      <dgm:t>
        <a:bodyPr/>
        <a:lstStyle/>
        <a:p>
          <a:endParaRPr lang="sv-SE"/>
        </a:p>
      </dgm:t>
    </dgm:pt>
    <dgm:pt modelId="{FADCADFC-34AB-4081-B71D-35ED4F6E4896}" type="sibTrans" cxnId="{856D69E9-4A26-4864-B570-35235246BF20}">
      <dgm:prSet/>
      <dgm:spPr/>
      <dgm:t>
        <a:bodyPr/>
        <a:lstStyle/>
        <a:p>
          <a:endParaRPr lang="sv-SE"/>
        </a:p>
      </dgm:t>
    </dgm:pt>
    <dgm:pt modelId="{BB751A71-FF1F-413C-BBB2-1B8B544E1625}">
      <dgm:prSet phldrT="[Text]"/>
      <dgm:spPr>
        <a:gradFill rotWithShape="0">
          <a:gsLst>
            <a:gs pos="100000">
              <a:srgbClr val="B73018"/>
            </a:gs>
            <a:gs pos="10000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100000">
              <a:srgbClr val="C2310B"/>
            </a:gs>
            <a:gs pos="96000">
              <a:schemeClr val="accent3">
                <a:lumMod val="75000"/>
              </a:schemeClr>
            </a:gs>
            <a:gs pos="100000">
              <a:schemeClr val="accent3">
                <a:lumMod val="75000"/>
              </a:schemeClr>
            </a:gs>
            <a:gs pos="25664">
              <a:schemeClr val="accent3">
                <a:lumMod val="75000"/>
              </a:schemeClr>
            </a:gs>
            <a:gs pos="100000">
              <a:schemeClr val="accent3">
                <a:lumMod val="75000"/>
              </a:schemeClr>
            </a:gs>
            <a:gs pos="100000">
              <a:schemeClr val="accent3">
                <a:lumMod val="75000"/>
              </a:schemeClr>
            </a:gs>
            <a:gs pos="100000">
              <a:schemeClr val="accent3">
                <a:lumMod val="75000"/>
              </a:schemeClr>
            </a:gs>
          </a:gsLst>
        </a:gradFill>
      </dgm:spPr>
      <dgm:t>
        <a:bodyPr/>
        <a:lstStyle/>
        <a:p>
          <a:r>
            <a:rPr lang="sv-SE" dirty="0" err="1"/>
            <a:t>Validation</a:t>
          </a:r>
          <a:endParaRPr lang="sv-SE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pres?slideindex=1&amp;slidetitle="/>
          </dgm14:cNvPr>
        </a:ext>
      </dgm:extLst>
    </dgm:pt>
    <dgm:pt modelId="{8E94D975-2C77-40A5-92E9-C5DA320CA6EC}" type="sibTrans" cxnId="{8BFF63C1-1067-4F04-9E89-369B5DED5212}">
      <dgm:prSet/>
      <dgm:spPr/>
      <dgm:t>
        <a:bodyPr/>
        <a:lstStyle/>
        <a:p>
          <a:endParaRPr lang="sv-SE"/>
        </a:p>
      </dgm:t>
    </dgm:pt>
    <dgm:pt modelId="{1618A55F-12B1-435B-8425-F1846CB83938}" type="parTrans" cxnId="{8BFF63C1-1067-4F04-9E89-369B5DED5212}">
      <dgm:prSet/>
      <dgm:spPr/>
      <dgm:t>
        <a:bodyPr/>
        <a:lstStyle/>
        <a:p>
          <a:endParaRPr lang="sv-SE"/>
        </a:p>
      </dgm:t>
    </dgm:pt>
    <dgm:pt modelId="{AC7D70A8-49E4-4DBD-B884-C04669DE6261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sv-SE" sz="900" b="1" dirty="0">
              <a:solidFill>
                <a:srgbClr val="C00000"/>
              </a:solidFill>
            </a:rPr>
            <a:t>4 Job match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pres?slideindex=1&amp;slidetitle="/>
          </dgm14:cNvPr>
        </a:ext>
      </dgm:extLst>
    </dgm:pt>
    <dgm:pt modelId="{442D7FB6-5B98-4F39-9E60-5B3F3ED1721E}" type="parTrans" cxnId="{5C45D1BF-7355-43DD-A162-8C05F9C63414}">
      <dgm:prSet/>
      <dgm:spPr/>
      <dgm:t>
        <a:bodyPr/>
        <a:lstStyle/>
        <a:p>
          <a:endParaRPr lang="sv-SE"/>
        </a:p>
      </dgm:t>
    </dgm:pt>
    <dgm:pt modelId="{05398E1E-2B11-4799-A488-C6E7F94C7BDA}" type="sibTrans" cxnId="{5C45D1BF-7355-43DD-A162-8C05F9C63414}">
      <dgm:prSet/>
      <dgm:spPr/>
      <dgm:t>
        <a:bodyPr/>
        <a:lstStyle/>
        <a:p>
          <a:endParaRPr lang="sv-SE"/>
        </a:p>
      </dgm:t>
    </dgm:pt>
    <dgm:pt modelId="{809FA8EE-EA82-49FD-9F74-7C6C55D35CA3}">
      <dgm:prSet/>
      <dgm:spPr>
        <a:gradFill rotWithShape="0">
          <a:gsLst>
            <a:gs pos="79000">
              <a:srgbClr val="0070C0"/>
            </a:gs>
            <a:gs pos="80000">
              <a:srgbClr val="0070C0"/>
            </a:gs>
            <a:gs pos="90260">
              <a:srgbClr val="0070C0"/>
            </a:gs>
            <a:gs pos="100000">
              <a:srgbClr val="0070C0"/>
            </a:gs>
          </a:gsLst>
        </a:gradFill>
      </dgm:spPr>
      <dgm:t>
        <a:bodyPr/>
        <a:lstStyle/>
        <a:p>
          <a:r>
            <a:rPr lang="sv-SE" dirty="0" err="1"/>
            <a:t>Employment</a:t>
          </a:r>
          <a:endParaRPr lang="sv-SE" dirty="0"/>
        </a:p>
      </dgm:t>
    </dgm:pt>
    <dgm:pt modelId="{039C2A98-1BD3-4D95-AE87-1F940651C834}" type="parTrans" cxnId="{649F18E2-6555-4E35-A546-E68261972CA7}">
      <dgm:prSet/>
      <dgm:spPr/>
      <dgm:t>
        <a:bodyPr/>
        <a:lstStyle/>
        <a:p>
          <a:endParaRPr lang="sv-SE"/>
        </a:p>
      </dgm:t>
    </dgm:pt>
    <dgm:pt modelId="{D861207E-57D2-4BAB-8A41-67F2BCDA8097}" type="sibTrans" cxnId="{649F18E2-6555-4E35-A546-E68261972CA7}">
      <dgm:prSet/>
      <dgm:spPr/>
      <dgm:t>
        <a:bodyPr/>
        <a:lstStyle/>
        <a:p>
          <a:endParaRPr lang="sv-SE"/>
        </a:p>
      </dgm:t>
    </dgm:pt>
    <dgm:pt modelId="{1C57C68E-69B2-49D8-845F-E09C8F84E493}">
      <dgm:prSet/>
      <dgm:spPr>
        <a:gradFill rotWithShape="0">
          <a:gsLst>
            <a:gs pos="0">
              <a:schemeClr val="accent3"/>
            </a:gs>
            <a:gs pos="80000">
              <a:schemeClr val="accent3">
                <a:lumMod val="75000"/>
              </a:schemeClr>
            </a:gs>
            <a:gs pos="100000">
              <a:schemeClr val="accent3">
                <a:lumMod val="75000"/>
              </a:schemeClr>
            </a:gs>
          </a:gsLst>
        </a:gradFill>
      </dgm:spPr>
      <dgm:t>
        <a:bodyPr/>
        <a:lstStyle/>
        <a:p>
          <a:r>
            <a:rPr lang="sv-SE" dirty="0" err="1"/>
            <a:t>Vocational</a:t>
          </a:r>
          <a:r>
            <a:rPr lang="sv-SE" dirty="0"/>
            <a:t> </a:t>
          </a:r>
          <a:r>
            <a:rPr lang="sv-SE" dirty="0" err="1"/>
            <a:t>training</a:t>
          </a:r>
          <a:endParaRPr lang="sv-SE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pres?slideindex=1&amp;slidetitle="/>
          </dgm14:cNvPr>
        </a:ext>
      </dgm:extLst>
    </dgm:pt>
    <dgm:pt modelId="{FD235387-8FC6-4882-B577-060094CA44CE}" type="parTrans" cxnId="{669B70EA-B21D-41C6-991C-8E835C12CC05}">
      <dgm:prSet/>
      <dgm:spPr/>
      <dgm:t>
        <a:bodyPr/>
        <a:lstStyle/>
        <a:p>
          <a:endParaRPr lang="sv-SE"/>
        </a:p>
      </dgm:t>
    </dgm:pt>
    <dgm:pt modelId="{F195B571-68E5-4D20-B29C-915D4DC3170D}" type="sibTrans" cxnId="{669B70EA-B21D-41C6-991C-8E835C12CC05}">
      <dgm:prSet/>
      <dgm:spPr/>
      <dgm:t>
        <a:bodyPr/>
        <a:lstStyle/>
        <a:p>
          <a:endParaRPr lang="sv-SE"/>
        </a:p>
      </dgm:t>
    </dgm:pt>
    <dgm:pt modelId="{F29EE42B-B5B8-49A8-9FED-B707AA42F1C1}">
      <dgm:prSet/>
      <dgm:spPr>
        <a:solidFill>
          <a:srgbClr val="66B109"/>
        </a:solidFill>
      </dgm:spPr>
      <dgm:t>
        <a:bodyPr/>
        <a:lstStyle/>
        <a:p>
          <a:r>
            <a:rPr lang="sv-SE" dirty="0" err="1"/>
            <a:t>Guidance</a:t>
          </a:r>
          <a:r>
            <a:rPr lang="sv-SE" dirty="0"/>
            <a:t> </a:t>
          </a:r>
        </a:p>
      </dgm:t>
    </dgm:pt>
    <dgm:pt modelId="{D47821D5-17A3-4DFB-B616-331DBEB84BBE}" type="sibTrans" cxnId="{6BA940DB-F0AD-4BC4-8356-B2C1204DBD20}">
      <dgm:prSet/>
      <dgm:spPr/>
      <dgm:t>
        <a:bodyPr/>
        <a:lstStyle/>
        <a:p>
          <a:endParaRPr lang="sv-SE"/>
        </a:p>
      </dgm:t>
    </dgm:pt>
    <dgm:pt modelId="{4EFB28C7-7222-4F9D-860F-61186E99CCCC}" type="parTrans" cxnId="{6BA940DB-F0AD-4BC4-8356-B2C1204DBD20}">
      <dgm:prSet/>
      <dgm:spPr/>
      <dgm:t>
        <a:bodyPr/>
        <a:lstStyle/>
        <a:p>
          <a:endParaRPr lang="sv-SE"/>
        </a:p>
      </dgm:t>
    </dgm:pt>
    <dgm:pt modelId="{C86A5336-CA41-42B0-AB5C-1DD24B27BDE3}">
      <dgm:prSet/>
      <dgm:spPr>
        <a:gradFill rotWithShape="0">
          <a:gsLst>
            <a:gs pos="69040">
              <a:srgbClr val="5DA604"/>
            </a:gs>
            <a:gs pos="0">
              <a:srgbClr val="5DA604"/>
            </a:gs>
            <a:gs pos="80000">
              <a:srgbClr val="5DA604"/>
            </a:gs>
            <a:gs pos="100000">
              <a:srgbClr val="5DA604"/>
            </a:gs>
          </a:gsLst>
        </a:gradFill>
      </dgm:spPr>
      <dgm:t>
        <a:bodyPr/>
        <a:lstStyle/>
        <a:p>
          <a:r>
            <a:rPr lang="sv-SE" dirty="0"/>
            <a:t>VR (Virtual </a:t>
          </a:r>
          <a:r>
            <a:rPr lang="sv-SE" dirty="0" err="1"/>
            <a:t>reality</a:t>
          </a:r>
          <a:r>
            <a:rPr lang="sv-SE" dirty="0"/>
            <a:t>) </a:t>
          </a:r>
        </a:p>
      </dgm:t>
    </dgm:pt>
    <dgm:pt modelId="{ADB1497C-1AF1-4861-B6D0-28E4AF934F94}" type="parTrans" cxnId="{145DA22F-0D9B-46C3-BAB4-292C76D50854}">
      <dgm:prSet/>
      <dgm:spPr/>
      <dgm:t>
        <a:bodyPr/>
        <a:lstStyle/>
        <a:p>
          <a:endParaRPr lang="sv-SE"/>
        </a:p>
      </dgm:t>
    </dgm:pt>
    <dgm:pt modelId="{3173E101-502C-4334-9E0F-DCB98582EE47}" type="sibTrans" cxnId="{145DA22F-0D9B-46C3-BAB4-292C76D50854}">
      <dgm:prSet/>
      <dgm:spPr/>
      <dgm:t>
        <a:bodyPr/>
        <a:lstStyle/>
        <a:p>
          <a:endParaRPr lang="sv-SE"/>
        </a:p>
      </dgm:t>
    </dgm:pt>
    <dgm:pt modelId="{61E5BADA-FAA0-422A-8B86-989759DE1C98}" type="pres">
      <dgm:prSet presAssocID="{9CA7D396-48C4-4BAD-BA1A-233F44CA2C33}" presName="theList" presStyleCnt="0">
        <dgm:presLayoutVars>
          <dgm:dir/>
          <dgm:animLvl val="lvl"/>
          <dgm:resizeHandles val="exact"/>
        </dgm:presLayoutVars>
      </dgm:prSet>
      <dgm:spPr/>
    </dgm:pt>
    <dgm:pt modelId="{F44233AB-F6E2-4354-B581-2A93F0801CE0}" type="pres">
      <dgm:prSet presAssocID="{A0500720-BAA4-4924-A72C-8AF942F63D21}" presName="compNode" presStyleCnt="0"/>
      <dgm:spPr/>
    </dgm:pt>
    <dgm:pt modelId="{E742BCB2-54A9-44C7-A1BC-F444223E0274}" type="pres">
      <dgm:prSet presAssocID="{A0500720-BAA4-4924-A72C-8AF942F63D21}" presName="aNode" presStyleLbl="bgShp" presStyleIdx="0" presStyleCnt="4" custLinFactNeighborX="-1924"/>
      <dgm:spPr/>
    </dgm:pt>
    <dgm:pt modelId="{7947EBC6-0F16-429E-84E1-7E1721071467}" type="pres">
      <dgm:prSet presAssocID="{A0500720-BAA4-4924-A72C-8AF942F63D21}" presName="textNode" presStyleLbl="bgShp" presStyleIdx="0" presStyleCnt="4"/>
      <dgm:spPr/>
    </dgm:pt>
    <dgm:pt modelId="{E0EAC5F4-7687-45B4-8475-D8652DDC7258}" type="pres">
      <dgm:prSet presAssocID="{A0500720-BAA4-4924-A72C-8AF942F63D21}" presName="compChildNode" presStyleCnt="0"/>
      <dgm:spPr/>
    </dgm:pt>
    <dgm:pt modelId="{FA87BDE9-8143-4183-A777-7FB9F82FA3F4}" type="pres">
      <dgm:prSet presAssocID="{A0500720-BAA4-4924-A72C-8AF942F63D21}" presName="theInnerList" presStyleCnt="0"/>
      <dgm:spPr/>
    </dgm:pt>
    <dgm:pt modelId="{4A2F1081-D3AA-4703-B0E1-A219C4C7F49E}" type="pres">
      <dgm:prSet presAssocID="{41C40E31-86CD-4EA0-A945-299090F88B68}" presName="childNode" presStyleLbl="node1" presStyleIdx="0" presStyleCnt="14" custLinFactY="-11871" custLinFactNeighborY="-100000">
        <dgm:presLayoutVars>
          <dgm:bulletEnabled val="1"/>
        </dgm:presLayoutVars>
      </dgm:prSet>
      <dgm:spPr/>
    </dgm:pt>
    <dgm:pt modelId="{82F0A317-F0CD-42C7-8D94-E87A0A810521}" type="pres">
      <dgm:prSet presAssocID="{41C40E31-86CD-4EA0-A945-299090F88B68}" presName="aSpace2" presStyleCnt="0"/>
      <dgm:spPr/>
    </dgm:pt>
    <dgm:pt modelId="{3C15F695-AD18-493C-A820-BB65C8376AD2}" type="pres">
      <dgm:prSet presAssocID="{04D11E0C-97C5-488F-8A9C-090405D43E5D}" presName="childNode" presStyleLbl="node1" presStyleIdx="1" presStyleCnt="14" custLinFactNeighborX="-576" custLinFactNeighborY="-50617">
        <dgm:presLayoutVars>
          <dgm:bulletEnabled val="1"/>
        </dgm:presLayoutVars>
      </dgm:prSet>
      <dgm:spPr/>
    </dgm:pt>
    <dgm:pt modelId="{A5185853-244A-4AF3-8BF7-09D300255E0F}" type="pres">
      <dgm:prSet presAssocID="{04D11E0C-97C5-488F-8A9C-090405D43E5D}" presName="aSpace2" presStyleCnt="0"/>
      <dgm:spPr/>
    </dgm:pt>
    <dgm:pt modelId="{5FFED0DD-54B0-499B-9E09-08EAA9EF78BA}" type="pres">
      <dgm:prSet presAssocID="{D6219F0F-27F7-4CCC-92E9-CE33100FA8E7}" presName="childNode" presStyleLbl="node1" presStyleIdx="2" presStyleCnt="14">
        <dgm:presLayoutVars>
          <dgm:bulletEnabled val="1"/>
        </dgm:presLayoutVars>
      </dgm:prSet>
      <dgm:spPr/>
    </dgm:pt>
    <dgm:pt modelId="{E8A4CFDF-3781-4772-9752-55906C8CFFBA}" type="pres">
      <dgm:prSet presAssocID="{D6219F0F-27F7-4CCC-92E9-CE33100FA8E7}" presName="aSpace2" presStyleCnt="0"/>
      <dgm:spPr/>
    </dgm:pt>
    <dgm:pt modelId="{CF758A2A-CC11-4457-B4F7-60775F21B489}" type="pres">
      <dgm:prSet presAssocID="{6FA2D6F5-9550-4C2B-8772-31B60CB8811E}" presName="childNode" presStyleLbl="node1" presStyleIdx="3" presStyleCnt="14">
        <dgm:presLayoutVars>
          <dgm:bulletEnabled val="1"/>
        </dgm:presLayoutVars>
      </dgm:prSet>
      <dgm:spPr/>
    </dgm:pt>
    <dgm:pt modelId="{4D4218BD-2BE4-4A71-A21C-2A0B59A070D0}" type="pres">
      <dgm:prSet presAssocID="{A0500720-BAA4-4924-A72C-8AF942F63D21}" presName="aSpace" presStyleCnt="0"/>
      <dgm:spPr/>
    </dgm:pt>
    <dgm:pt modelId="{51420A0A-BBE2-412E-BD38-60FB4B04DC5C}" type="pres">
      <dgm:prSet presAssocID="{33F151B3-6694-4A61-A634-BCBE97FFCCEB}" presName="compNode" presStyleCnt="0"/>
      <dgm:spPr/>
    </dgm:pt>
    <dgm:pt modelId="{D79CDB0E-3B22-4887-B791-838B6B6A7E00}" type="pres">
      <dgm:prSet presAssocID="{33F151B3-6694-4A61-A634-BCBE97FFCCEB}" presName="aNode" presStyleLbl="bgShp" presStyleIdx="1" presStyleCnt="4" custLinFactNeighborX="-1381" custLinFactNeighborY="-189"/>
      <dgm:spPr/>
    </dgm:pt>
    <dgm:pt modelId="{CA89821E-A0C7-48DA-9875-B42D122C80B2}" type="pres">
      <dgm:prSet presAssocID="{33F151B3-6694-4A61-A634-BCBE97FFCCEB}" presName="textNode" presStyleLbl="bgShp" presStyleIdx="1" presStyleCnt="4"/>
      <dgm:spPr/>
    </dgm:pt>
    <dgm:pt modelId="{94E2F420-358B-4A32-8979-B53B59EE5397}" type="pres">
      <dgm:prSet presAssocID="{33F151B3-6694-4A61-A634-BCBE97FFCCEB}" presName="compChildNode" presStyleCnt="0"/>
      <dgm:spPr/>
    </dgm:pt>
    <dgm:pt modelId="{D2D5A28E-B04D-40A4-A34D-984313FF5769}" type="pres">
      <dgm:prSet presAssocID="{33F151B3-6694-4A61-A634-BCBE97FFCCEB}" presName="theInnerList" presStyleCnt="0"/>
      <dgm:spPr/>
    </dgm:pt>
    <dgm:pt modelId="{3BD933E1-A327-4EFC-A814-EA80128A0C8B}" type="pres">
      <dgm:prSet presAssocID="{9F41B4D7-FD15-4039-9C72-1476BEC3004A}" presName="childNode" presStyleLbl="node1" presStyleIdx="4" presStyleCnt="14" custScaleY="26629" custLinFactNeighborX="-1799" custLinFactNeighborY="-59562">
        <dgm:presLayoutVars>
          <dgm:bulletEnabled val="1"/>
        </dgm:presLayoutVars>
      </dgm:prSet>
      <dgm:spPr/>
    </dgm:pt>
    <dgm:pt modelId="{07733120-0631-469B-A62A-FFAA19887CA6}" type="pres">
      <dgm:prSet presAssocID="{9F41B4D7-FD15-4039-9C72-1476BEC3004A}" presName="aSpace2" presStyleCnt="0"/>
      <dgm:spPr/>
    </dgm:pt>
    <dgm:pt modelId="{FBE5BBE2-7164-46FB-8097-28DA363AA31B}" type="pres">
      <dgm:prSet presAssocID="{C86A5336-CA41-42B0-AB5C-1DD24B27BDE3}" presName="childNode" presStyleLbl="node1" presStyleIdx="5" presStyleCnt="14" custScaleY="27271" custLinFactNeighborX="-1799" custLinFactNeighborY="-85629">
        <dgm:presLayoutVars>
          <dgm:bulletEnabled val="1"/>
        </dgm:presLayoutVars>
      </dgm:prSet>
      <dgm:spPr/>
    </dgm:pt>
    <dgm:pt modelId="{4FDC0DAE-733D-48D0-86F4-2CFF6A4E1967}" type="pres">
      <dgm:prSet presAssocID="{C86A5336-CA41-42B0-AB5C-1DD24B27BDE3}" presName="aSpace2" presStyleCnt="0"/>
      <dgm:spPr/>
    </dgm:pt>
    <dgm:pt modelId="{9838B102-CBAD-4B9F-A877-3CD6ED815082}" type="pres">
      <dgm:prSet presAssocID="{27507A63-4AFD-46BC-8606-F08BCBFBFAE3}" presName="childNode" presStyleLbl="node1" presStyleIdx="6" presStyleCnt="14" custScaleY="20557" custLinFactY="-437" custLinFactNeighborX="-1799" custLinFactNeighborY="-100000">
        <dgm:presLayoutVars>
          <dgm:bulletEnabled val="1"/>
        </dgm:presLayoutVars>
      </dgm:prSet>
      <dgm:spPr/>
    </dgm:pt>
    <dgm:pt modelId="{7D25FF71-015B-4B37-9B7B-25A2A942C5E7}" type="pres">
      <dgm:prSet presAssocID="{27507A63-4AFD-46BC-8606-F08BCBFBFAE3}" presName="aSpace2" presStyleCnt="0"/>
      <dgm:spPr/>
    </dgm:pt>
    <dgm:pt modelId="{A1934D36-FA97-4CCA-BD46-A7CBA87784B4}" type="pres">
      <dgm:prSet presAssocID="{DFAE4FB3-2EC3-4115-8CA0-09550BC34A03}" presName="childNode" presStyleLbl="node1" presStyleIdx="7" presStyleCnt="14" custScaleY="24191" custLinFactY="-4959" custLinFactNeighborX="-1799" custLinFactNeighborY="-100000">
        <dgm:presLayoutVars>
          <dgm:bulletEnabled val="1"/>
        </dgm:presLayoutVars>
      </dgm:prSet>
      <dgm:spPr/>
    </dgm:pt>
    <dgm:pt modelId="{F3FA86A1-8194-45A1-8591-75EA068F4227}" type="pres">
      <dgm:prSet presAssocID="{DFAE4FB3-2EC3-4115-8CA0-09550BC34A03}" presName="aSpace2" presStyleCnt="0"/>
      <dgm:spPr/>
    </dgm:pt>
    <dgm:pt modelId="{E492FB69-7C70-46D4-89D1-6A70CA4FD937}" type="pres">
      <dgm:prSet presAssocID="{F29EE42B-B5B8-49A8-9FED-B707AA42F1C1}" presName="childNode" presStyleLbl="node1" presStyleIdx="8" presStyleCnt="14" custScaleY="23040" custLinFactY="-6972" custLinFactNeighborX="-1799" custLinFactNeighborY="-100000">
        <dgm:presLayoutVars>
          <dgm:bulletEnabled val="1"/>
        </dgm:presLayoutVars>
      </dgm:prSet>
      <dgm:spPr/>
    </dgm:pt>
    <dgm:pt modelId="{81BBC28F-D754-43D9-816B-DF05066D9BBC}" type="pres">
      <dgm:prSet presAssocID="{33F151B3-6694-4A61-A634-BCBE97FFCCEB}" presName="aSpace" presStyleCnt="0"/>
      <dgm:spPr/>
    </dgm:pt>
    <dgm:pt modelId="{5D5EF332-E120-4CFD-83E1-50AC8BF8A6F8}" type="pres">
      <dgm:prSet presAssocID="{7080BB53-0011-4EE6-B86F-7BAC631C54F8}" presName="compNode" presStyleCnt="0"/>
      <dgm:spPr/>
    </dgm:pt>
    <dgm:pt modelId="{06EF56D4-83B4-4DC7-9558-AF909541C3B7}" type="pres">
      <dgm:prSet presAssocID="{7080BB53-0011-4EE6-B86F-7BAC631C54F8}" presName="aNode" presStyleLbl="bgShp" presStyleIdx="2" presStyleCnt="4"/>
      <dgm:spPr/>
    </dgm:pt>
    <dgm:pt modelId="{E37C743C-65DF-484F-9EDD-6E020475C2ED}" type="pres">
      <dgm:prSet presAssocID="{7080BB53-0011-4EE6-B86F-7BAC631C54F8}" presName="textNode" presStyleLbl="bgShp" presStyleIdx="2" presStyleCnt="4"/>
      <dgm:spPr/>
    </dgm:pt>
    <dgm:pt modelId="{B6CA6683-D2A8-4A25-8BAB-B769A29749AA}" type="pres">
      <dgm:prSet presAssocID="{7080BB53-0011-4EE6-B86F-7BAC631C54F8}" presName="compChildNode" presStyleCnt="0"/>
      <dgm:spPr/>
    </dgm:pt>
    <dgm:pt modelId="{FDBC36BE-5C7A-40ED-91DD-E55791252E04}" type="pres">
      <dgm:prSet presAssocID="{7080BB53-0011-4EE6-B86F-7BAC631C54F8}" presName="theInnerList" presStyleCnt="0"/>
      <dgm:spPr/>
    </dgm:pt>
    <dgm:pt modelId="{59D7EDAC-2198-482D-A779-195C6066D862}" type="pres">
      <dgm:prSet presAssocID="{5CA458DE-6CAE-4A96-8BB7-6B79B6D483F9}" presName="childNode" presStyleLbl="node1" presStyleIdx="9" presStyleCnt="14" custScaleY="16282" custLinFactNeighborX="859" custLinFactNeighborY="-870">
        <dgm:presLayoutVars>
          <dgm:bulletEnabled val="1"/>
        </dgm:presLayoutVars>
      </dgm:prSet>
      <dgm:spPr/>
    </dgm:pt>
    <dgm:pt modelId="{AEB12F26-73DB-49E4-821A-0ADD535467AB}" type="pres">
      <dgm:prSet presAssocID="{5CA458DE-6CAE-4A96-8BB7-6B79B6D483F9}" presName="aSpace2" presStyleCnt="0"/>
      <dgm:spPr/>
    </dgm:pt>
    <dgm:pt modelId="{5FF5F8F9-E004-4549-943C-F73C9270188F}" type="pres">
      <dgm:prSet presAssocID="{1C57C68E-69B2-49D8-845F-E09C8F84E493}" presName="childNode" presStyleLbl="node1" presStyleIdx="10" presStyleCnt="14" custScaleY="20681" custLinFactNeighborX="859" custLinFactNeighborY="-15930">
        <dgm:presLayoutVars>
          <dgm:bulletEnabled val="1"/>
        </dgm:presLayoutVars>
      </dgm:prSet>
      <dgm:spPr/>
    </dgm:pt>
    <dgm:pt modelId="{2A55BCFB-3596-4F29-85B9-94F06BB8E1BF}" type="pres">
      <dgm:prSet presAssocID="{1C57C68E-69B2-49D8-845F-E09C8F84E493}" presName="aSpace2" presStyleCnt="0"/>
      <dgm:spPr/>
    </dgm:pt>
    <dgm:pt modelId="{C9EADFE2-0BDC-4C8A-9CA6-42970DD64C83}" type="pres">
      <dgm:prSet presAssocID="{BB751A71-FF1F-413C-BBB2-1B8B544E1625}" presName="childNode" presStyleLbl="node1" presStyleIdx="11" presStyleCnt="14" custScaleY="18985" custLinFactNeighborX="859" custLinFactNeighborY="-69330">
        <dgm:presLayoutVars>
          <dgm:bulletEnabled val="1"/>
        </dgm:presLayoutVars>
      </dgm:prSet>
      <dgm:spPr/>
    </dgm:pt>
    <dgm:pt modelId="{54CB3C27-DDEA-49C0-A770-3E2731B1B05A}" type="pres">
      <dgm:prSet presAssocID="{7080BB53-0011-4EE6-B86F-7BAC631C54F8}" presName="aSpace" presStyleCnt="0"/>
      <dgm:spPr/>
    </dgm:pt>
    <dgm:pt modelId="{8AA45FFB-D592-4F48-88D4-E3C764FC6F63}" type="pres">
      <dgm:prSet presAssocID="{AC7D70A8-49E4-4DBD-B884-C04669DE6261}" presName="compNode" presStyleCnt="0"/>
      <dgm:spPr/>
    </dgm:pt>
    <dgm:pt modelId="{04D62664-E18C-40B2-B6E0-D8D56475C557}" type="pres">
      <dgm:prSet presAssocID="{AC7D70A8-49E4-4DBD-B884-C04669DE6261}" presName="aNode" presStyleLbl="bgShp" presStyleIdx="3" presStyleCnt="4" custScaleX="89832" custLinFactNeighborX="-1118" custLinFactNeighborY="5422"/>
      <dgm:spPr/>
    </dgm:pt>
    <dgm:pt modelId="{632B0BC2-8C0B-48EF-8650-CFB5C436FDF6}" type="pres">
      <dgm:prSet presAssocID="{AC7D70A8-49E4-4DBD-B884-C04669DE6261}" presName="textNode" presStyleLbl="bgShp" presStyleIdx="3" presStyleCnt="4"/>
      <dgm:spPr/>
    </dgm:pt>
    <dgm:pt modelId="{A5C6F918-5D29-4F7C-9848-24523B8A9F70}" type="pres">
      <dgm:prSet presAssocID="{AC7D70A8-49E4-4DBD-B884-C04669DE6261}" presName="compChildNode" presStyleCnt="0"/>
      <dgm:spPr/>
    </dgm:pt>
    <dgm:pt modelId="{4CD6D793-0A73-4ED3-B075-97971F727F9F}" type="pres">
      <dgm:prSet presAssocID="{AC7D70A8-49E4-4DBD-B884-C04669DE6261}" presName="theInnerList" presStyleCnt="0"/>
      <dgm:spPr/>
    </dgm:pt>
    <dgm:pt modelId="{DEF45334-EF3A-4E8A-87C1-35965A385715}" type="pres">
      <dgm:prSet presAssocID="{20717942-37D6-4FA6-B5B6-6B12D711CA57}" presName="childNode" presStyleLbl="node1" presStyleIdx="12" presStyleCnt="14" custScaleY="24062" custLinFactNeighborX="-305" custLinFactNeighborY="-48976">
        <dgm:presLayoutVars>
          <dgm:bulletEnabled val="1"/>
        </dgm:presLayoutVars>
      </dgm:prSet>
      <dgm:spPr/>
    </dgm:pt>
    <dgm:pt modelId="{9DB3E75A-6D48-4360-9BC5-B1564939BDE3}" type="pres">
      <dgm:prSet presAssocID="{20717942-37D6-4FA6-B5B6-6B12D711CA57}" presName="aSpace2" presStyleCnt="0"/>
      <dgm:spPr/>
    </dgm:pt>
    <dgm:pt modelId="{E66404AD-EC8B-4124-AF46-7911DD0DD7B5}" type="pres">
      <dgm:prSet presAssocID="{809FA8EE-EA82-49FD-9F74-7C6C55D35CA3}" presName="childNode" presStyleLbl="node1" presStyleIdx="13" presStyleCnt="14" custScaleY="25576" custLinFactNeighborX="-911" custLinFactNeighborY="-54832">
        <dgm:presLayoutVars>
          <dgm:bulletEnabled val="1"/>
        </dgm:presLayoutVars>
      </dgm:prSet>
      <dgm:spPr/>
    </dgm:pt>
  </dgm:ptLst>
  <dgm:cxnLst>
    <dgm:cxn modelId="{EE00C103-8570-4FAA-A3BF-96A2994DBFCA}" type="presOf" srcId="{9CA7D396-48C4-4BAD-BA1A-233F44CA2C33}" destId="{61E5BADA-FAA0-422A-8B86-989759DE1C98}" srcOrd="0" destOrd="0" presId="urn:microsoft.com/office/officeart/2005/8/layout/lProcess2"/>
    <dgm:cxn modelId="{E71A3F10-B961-488D-ACA4-7AD3151C2765}" type="presOf" srcId="{27507A63-4AFD-46BC-8606-F08BCBFBFAE3}" destId="{9838B102-CBAD-4B9F-A877-3CD6ED815082}" srcOrd="0" destOrd="0" presId="urn:microsoft.com/office/officeart/2005/8/layout/lProcess2"/>
    <dgm:cxn modelId="{8987B513-5189-482A-9243-2EE980EB612B}" type="presOf" srcId="{AC7D70A8-49E4-4DBD-B884-C04669DE6261}" destId="{04D62664-E18C-40B2-B6E0-D8D56475C557}" srcOrd="0" destOrd="0" presId="urn:microsoft.com/office/officeart/2005/8/layout/lProcess2"/>
    <dgm:cxn modelId="{6E459016-C2BA-4442-B153-DFBE9B333477}" type="presOf" srcId="{9F41B4D7-FD15-4039-9C72-1476BEC3004A}" destId="{3BD933E1-A327-4EFC-A814-EA80128A0C8B}" srcOrd="0" destOrd="0" presId="urn:microsoft.com/office/officeart/2005/8/layout/lProcess2"/>
    <dgm:cxn modelId="{C46D601C-5541-4F0E-8A5D-71951DA88EB4}" srcId="{33F151B3-6694-4A61-A634-BCBE97FFCCEB}" destId="{9F41B4D7-FD15-4039-9C72-1476BEC3004A}" srcOrd="0" destOrd="0" parTransId="{D7672860-CD54-4301-8BBB-DBD541E2B353}" sibTransId="{C417E6A1-5290-4E18-BE2C-72D884712D6A}"/>
    <dgm:cxn modelId="{3C2C6128-FB45-41F9-982E-A6485E63BF42}" srcId="{AC7D70A8-49E4-4DBD-B884-C04669DE6261}" destId="{20717942-37D6-4FA6-B5B6-6B12D711CA57}" srcOrd="0" destOrd="0" parTransId="{3E6DD522-890B-48D5-A254-378781FC2C82}" sibTransId="{0ABA0C7E-62FB-4F06-B144-013D4D6532BB}"/>
    <dgm:cxn modelId="{145DA22F-0D9B-46C3-BAB4-292C76D50854}" srcId="{33F151B3-6694-4A61-A634-BCBE97FFCCEB}" destId="{C86A5336-CA41-42B0-AB5C-1DD24B27BDE3}" srcOrd="1" destOrd="0" parTransId="{ADB1497C-1AF1-4861-B6D0-28E4AF934F94}" sibTransId="{3173E101-502C-4334-9E0F-DCB98582EE47}"/>
    <dgm:cxn modelId="{4502F734-0602-4ACC-8438-3293582B4C8D}" type="presOf" srcId="{A0500720-BAA4-4924-A72C-8AF942F63D21}" destId="{7947EBC6-0F16-429E-84E1-7E1721071467}" srcOrd="1" destOrd="0" presId="urn:microsoft.com/office/officeart/2005/8/layout/lProcess2"/>
    <dgm:cxn modelId="{59CE6C3A-F46E-4BB3-A03E-B35C78997D15}" type="presOf" srcId="{DFAE4FB3-2EC3-4115-8CA0-09550BC34A03}" destId="{A1934D36-FA97-4CCA-BD46-A7CBA87784B4}" srcOrd="0" destOrd="0" presId="urn:microsoft.com/office/officeart/2005/8/layout/lProcess2"/>
    <dgm:cxn modelId="{F904253B-A57F-4BA9-8DB3-0DBEEDA241D0}" type="presOf" srcId="{D6219F0F-27F7-4CCC-92E9-CE33100FA8E7}" destId="{5FFED0DD-54B0-499B-9E09-08EAA9EF78BA}" srcOrd="0" destOrd="0" presId="urn:microsoft.com/office/officeart/2005/8/layout/lProcess2"/>
    <dgm:cxn modelId="{CFE64841-4D5D-4AA7-AFE1-A560E599029E}" srcId="{A0500720-BAA4-4924-A72C-8AF942F63D21}" destId="{6FA2D6F5-9550-4C2B-8772-31B60CB8811E}" srcOrd="3" destOrd="0" parTransId="{615A2324-81C7-452A-B932-3A6812D6A408}" sibTransId="{C9AB088B-89CB-4A7F-996D-C1FECF30711F}"/>
    <dgm:cxn modelId="{2C04C662-50D1-4C60-8F92-0C667D35DC27}" type="presOf" srcId="{41C40E31-86CD-4EA0-A945-299090F88B68}" destId="{4A2F1081-D3AA-4703-B0E1-A219C4C7F49E}" srcOrd="0" destOrd="0" presId="urn:microsoft.com/office/officeart/2005/8/layout/lProcess2"/>
    <dgm:cxn modelId="{A33A774A-D836-4351-8DDB-CD9896AF0E67}" type="presOf" srcId="{809FA8EE-EA82-49FD-9F74-7C6C55D35CA3}" destId="{E66404AD-EC8B-4124-AF46-7911DD0DD7B5}" srcOrd="0" destOrd="0" presId="urn:microsoft.com/office/officeart/2005/8/layout/lProcess2"/>
    <dgm:cxn modelId="{DE108970-9D69-481A-AE0D-39CBCD26B6C1}" srcId="{9CA7D396-48C4-4BAD-BA1A-233F44CA2C33}" destId="{33F151B3-6694-4A61-A634-BCBE97FFCCEB}" srcOrd="1" destOrd="0" parTransId="{E5ED4E7C-0718-4598-86B9-2F03C3B10F78}" sibTransId="{6C53463E-2683-463E-9FA7-EBE588D80941}"/>
    <dgm:cxn modelId="{59F80F7A-154A-4017-8C4E-9F6795B4429F}" type="presOf" srcId="{BB751A71-FF1F-413C-BBB2-1B8B544E1625}" destId="{C9EADFE2-0BDC-4C8A-9CA6-42970DD64C83}" srcOrd="0" destOrd="0" presId="urn:microsoft.com/office/officeart/2005/8/layout/lProcess2"/>
    <dgm:cxn modelId="{C7D74A85-8656-4407-AB83-A109376A7590}" srcId="{A0500720-BAA4-4924-A72C-8AF942F63D21}" destId="{04D11E0C-97C5-488F-8A9C-090405D43E5D}" srcOrd="1" destOrd="0" parTransId="{E46D3D3E-BBB4-479C-ACDF-7D807EA33361}" sibTransId="{BF5F120D-A488-4230-85F2-F01099F110B9}"/>
    <dgm:cxn modelId="{A2240C8C-3F60-4809-978C-84302CBCF61A}" srcId="{9CA7D396-48C4-4BAD-BA1A-233F44CA2C33}" destId="{7080BB53-0011-4EE6-B86F-7BAC631C54F8}" srcOrd="2" destOrd="0" parTransId="{9C2590AE-626E-4D69-A34D-56D3990165F6}" sibTransId="{6654EB8C-1665-4019-80FA-D0F7BB6E038C}"/>
    <dgm:cxn modelId="{A3A7818C-FC9F-4E6F-B46F-1D813C90E433}" srcId="{A0500720-BAA4-4924-A72C-8AF942F63D21}" destId="{D6219F0F-27F7-4CCC-92E9-CE33100FA8E7}" srcOrd="2" destOrd="0" parTransId="{54622A72-1414-40DB-81B6-95A128F9B77B}" sibTransId="{6706DDD7-7C9E-48C3-8FE8-F700E5E60988}"/>
    <dgm:cxn modelId="{D736658D-6534-4535-8E65-715E9C4C636E}" type="presOf" srcId="{6FA2D6F5-9550-4C2B-8772-31B60CB8811E}" destId="{CF758A2A-CC11-4457-B4F7-60775F21B489}" srcOrd="0" destOrd="0" presId="urn:microsoft.com/office/officeart/2005/8/layout/lProcess2"/>
    <dgm:cxn modelId="{4503ED8D-8B7C-422D-AEC8-A4707ABF9538}" type="presOf" srcId="{AC7D70A8-49E4-4DBD-B884-C04669DE6261}" destId="{632B0BC2-8C0B-48EF-8650-CFB5C436FDF6}" srcOrd="1" destOrd="0" presId="urn:microsoft.com/office/officeart/2005/8/layout/lProcess2"/>
    <dgm:cxn modelId="{CE043896-B176-429A-9589-1E7056857390}" srcId="{A0500720-BAA4-4924-A72C-8AF942F63D21}" destId="{41C40E31-86CD-4EA0-A945-299090F88B68}" srcOrd="0" destOrd="0" parTransId="{B7AE29B1-1310-48CC-9799-72AA0FF66CD0}" sibTransId="{44B240C9-6D83-44BB-9F02-D588468594FD}"/>
    <dgm:cxn modelId="{4DE17096-B83D-48AE-9117-B6093109A6A0}" type="presOf" srcId="{7080BB53-0011-4EE6-B86F-7BAC631C54F8}" destId="{E37C743C-65DF-484F-9EDD-6E020475C2ED}" srcOrd="1" destOrd="0" presId="urn:microsoft.com/office/officeart/2005/8/layout/lProcess2"/>
    <dgm:cxn modelId="{B4FE6DA2-243C-4F9E-B4FF-98E68402E6D2}" type="presOf" srcId="{7080BB53-0011-4EE6-B86F-7BAC631C54F8}" destId="{06EF56D4-83B4-4DC7-9558-AF909541C3B7}" srcOrd="0" destOrd="0" presId="urn:microsoft.com/office/officeart/2005/8/layout/lProcess2"/>
    <dgm:cxn modelId="{629ADBB2-7043-4AD2-9528-7C03DBF1F842}" srcId="{33F151B3-6694-4A61-A634-BCBE97FFCCEB}" destId="{27507A63-4AFD-46BC-8606-F08BCBFBFAE3}" srcOrd="2" destOrd="0" parTransId="{55FF573C-72A3-498F-8ECA-0B6A2EC6325E}" sibTransId="{584FE7A2-3222-4FCD-A781-9F61AC156D4A}"/>
    <dgm:cxn modelId="{3F1AF4B4-48CB-4D0C-AF0C-879DC1B20BF5}" srcId="{7080BB53-0011-4EE6-B86F-7BAC631C54F8}" destId="{5CA458DE-6CAE-4A96-8BB7-6B79B6D483F9}" srcOrd="0" destOrd="0" parTransId="{897D6C47-A15A-47B0-B9EC-4253FFE7B963}" sibTransId="{81BF22C4-2119-4923-A560-14D114D6448C}"/>
    <dgm:cxn modelId="{11F91AB8-78C7-4439-9E5B-3F6D2BCACBAA}" type="presOf" srcId="{A0500720-BAA4-4924-A72C-8AF942F63D21}" destId="{E742BCB2-54A9-44C7-A1BC-F444223E0274}" srcOrd="0" destOrd="0" presId="urn:microsoft.com/office/officeart/2005/8/layout/lProcess2"/>
    <dgm:cxn modelId="{C717EDBD-E8C9-4E60-A316-6CF04CDEADBB}" type="presOf" srcId="{33F151B3-6694-4A61-A634-BCBE97FFCCEB}" destId="{CA89821E-A0C7-48DA-9875-B42D122C80B2}" srcOrd="1" destOrd="0" presId="urn:microsoft.com/office/officeart/2005/8/layout/lProcess2"/>
    <dgm:cxn modelId="{A5E88BBF-A77D-4D57-A5A5-22138772586B}" type="presOf" srcId="{1C57C68E-69B2-49D8-845F-E09C8F84E493}" destId="{5FF5F8F9-E004-4549-943C-F73C9270188F}" srcOrd="0" destOrd="0" presId="urn:microsoft.com/office/officeart/2005/8/layout/lProcess2"/>
    <dgm:cxn modelId="{D115C7BF-C03E-4D80-A53A-28DC3E38EBFD}" type="presOf" srcId="{20717942-37D6-4FA6-B5B6-6B12D711CA57}" destId="{DEF45334-EF3A-4E8A-87C1-35965A385715}" srcOrd="0" destOrd="0" presId="urn:microsoft.com/office/officeart/2005/8/layout/lProcess2"/>
    <dgm:cxn modelId="{5C45D1BF-7355-43DD-A162-8C05F9C63414}" srcId="{9CA7D396-48C4-4BAD-BA1A-233F44CA2C33}" destId="{AC7D70A8-49E4-4DBD-B884-C04669DE6261}" srcOrd="3" destOrd="0" parTransId="{442D7FB6-5B98-4F39-9E60-5B3F3ED1721E}" sibTransId="{05398E1E-2B11-4799-A488-C6E7F94C7BDA}"/>
    <dgm:cxn modelId="{8BFF63C1-1067-4F04-9E89-369B5DED5212}" srcId="{7080BB53-0011-4EE6-B86F-7BAC631C54F8}" destId="{BB751A71-FF1F-413C-BBB2-1B8B544E1625}" srcOrd="2" destOrd="0" parTransId="{1618A55F-12B1-435B-8425-F1846CB83938}" sibTransId="{8E94D975-2C77-40A5-92E9-C5DA320CA6EC}"/>
    <dgm:cxn modelId="{572972D9-412A-46CF-B295-EC2A22843F09}" type="presOf" srcId="{F29EE42B-B5B8-49A8-9FED-B707AA42F1C1}" destId="{E492FB69-7C70-46D4-89D1-6A70CA4FD937}" srcOrd="0" destOrd="0" presId="urn:microsoft.com/office/officeart/2005/8/layout/lProcess2"/>
    <dgm:cxn modelId="{6BA940DB-F0AD-4BC4-8356-B2C1204DBD20}" srcId="{33F151B3-6694-4A61-A634-BCBE97FFCCEB}" destId="{F29EE42B-B5B8-49A8-9FED-B707AA42F1C1}" srcOrd="4" destOrd="0" parTransId="{4EFB28C7-7222-4F9D-860F-61186E99CCCC}" sibTransId="{D47821D5-17A3-4DFB-B616-331DBEB84BBE}"/>
    <dgm:cxn modelId="{649F18E2-6555-4E35-A546-E68261972CA7}" srcId="{AC7D70A8-49E4-4DBD-B884-C04669DE6261}" destId="{809FA8EE-EA82-49FD-9F74-7C6C55D35CA3}" srcOrd="1" destOrd="0" parTransId="{039C2A98-1BD3-4D95-AE87-1F940651C834}" sibTransId="{D861207E-57D2-4BAB-8A41-67F2BCDA8097}"/>
    <dgm:cxn modelId="{70DB08E5-E04F-4DD4-A68A-B3ABD3FF139C}" type="presOf" srcId="{C86A5336-CA41-42B0-AB5C-1DD24B27BDE3}" destId="{FBE5BBE2-7164-46FB-8097-28DA363AA31B}" srcOrd="0" destOrd="0" presId="urn:microsoft.com/office/officeart/2005/8/layout/lProcess2"/>
    <dgm:cxn modelId="{FC8F02E7-5425-4C07-A3B5-701AEBD1A2FC}" srcId="{9CA7D396-48C4-4BAD-BA1A-233F44CA2C33}" destId="{A0500720-BAA4-4924-A72C-8AF942F63D21}" srcOrd="0" destOrd="0" parTransId="{A36CC587-97FF-4A9D-872C-B6EFB55A781B}" sibTransId="{6456AB58-C2BE-42AB-82C2-5347126F119A}"/>
    <dgm:cxn modelId="{856D69E9-4A26-4864-B570-35235246BF20}" srcId="{33F151B3-6694-4A61-A634-BCBE97FFCCEB}" destId="{DFAE4FB3-2EC3-4115-8CA0-09550BC34A03}" srcOrd="3" destOrd="0" parTransId="{4D5E2050-75B7-4974-92C4-EFE541A33EE1}" sibTransId="{FADCADFC-34AB-4081-B71D-35ED4F6E4896}"/>
    <dgm:cxn modelId="{3F2B80E9-5F32-4896-BFAE-51627AC34BCF}" type="presOf" srcId="{5CA458DE-6CAE-4A96-8BB7-6B79B6D483F9}" destId="{59D7EDAC-2198-482D-A779-195C6066D862}" srcOrd="0" destOrd="0" presId="urn:microsoft.com/office/officeart/2005/8/layout/lProcess2"/>
    <dgm:cxn modelId="{F272DFE9-0631-4178-AA4F-67F6B6EAF192}" type="presOf" srcId="{33F151B3-6694-4A61-A634-BCBE97FFCCEB}" destId="{D79CDB0E-3B22-4887-B791-838B6B6A7E00}" srcOrd="0" destOrd="0" presId="urn:microsoft.com/office/officeart/2005/8/layout/lProcess2"/>
    <dgm:cxn modelId="{669B70EA-B21D-41C6-991C-8E835C12CC05}" srcId="{7080BB53-0011-4EE6-B86F-7BAC631C54F8}" destId="{1C57C68E-69B2-49D8-845F-E09C8F84E493}" srcOrd="1" destOrd="0" parTransId="{FD235387-8FC6-4882-B577-060094CA44CE}" sibTransId="{F195B571-68E5-4D20-B29C-915D4DC3170D}"/>
    <dgm:cxn modelId="{2B07DFF5-6D4E-4337-8A8D-4DF295629671}" type="presOf" srcId="{04D11E0C-97C5-488F-8A9C-090405D43E5D}" destId="{3C15F695-AD18-493C-A820-BB65C8376AD2}" srcOrd="0" destOrd="0" presId="urn:microsoft.com/office/officeart/2005/8/layout/lProcess2"/>
    <dgm:cxn modelId="{216094F6-E847-4DF8-8F52-2A5DAC0EED1C}" type="presParOf" srcId="{61E5BADA-FAA0-422A-8B86-989759DE1C98}" destId="{F44233AB-F6E2-4354-B581-2A93F0801CE0}" srcOrd="0" destOrd="0" presId="urn:microsoft.com/office/officeart/2005/8/layout/lProcess2"/>
    <dgm:cxn modelId="{EC00AFB9-172B-4CFF-820A-EE511EE0D291}" type="presParOf" srcId="{F44233AB-F6E2-4354-B581-2A93F0801CE0}" destId="{E742BCB2-54A9-44C7-A1BC-F444223E0274}" srcOrd="0" destOrd="0" presId="urn:microsoft.com/office/officeart/2005/8/layout/lProcess2"/>
    <dgm:cxn modelId="{8EC6AB2E-B331-4EC9-8C75-1DB40794F614}" type="presParOf" srcId="{F44233AB-F6E2-4354-B581-2A93F0801CE0}" destId="{7947EBC6-0F16-429E-84E1-7E1721071467}" srcOrd="1" destOrd="0" presId="urn:microsoft.com/office/officeart/2005/8/layout/lProcess2"/>
    <dgm:cxn modelId="{3DA058A7-08F4-42C0-A7DE-E5F18C65FF85}" type="presParOf" srcId="{F44233AB-F6E2-4354-B581-2A93F0801CE0}" destId="{E0EAC5F4-7687-45B4-8475-D8652DDC7258}" srcOrd="2" destOrd="0" presId="urn:microsoft.com/office/officeart/2005/8/layout/lProcess2"/>
    <dgm:cxn modelId="{015A0B42-E2D6-4676-A109-44469BE695A6}" type="presParOf" srcId="{E0EAC5F4-7687-45B4-8475-D8652DDC7258}" destId="{FA87BDE9-8143-4183-A777-7FB9F82FA3F4}" srcOrd="0" destOrd="0" presId="urn:microsoft.com/office/officeart/2005/8/layout/lProcess2"/>
    <dgm:cxn modelId="{C5F477F6-8F6D-4073-AB45-1324EF7F613F}" type="presParOf" srcId="{FA87BDE9-8143-4183-A777-7FB9F82FA3F4}" destId="{4A2F1081-D3AA-4703-B0E1-A219C4C7F49E}" srcOrd="0" destOrd="0" presId="urn:microsoft.com/office/officeart/2005/8/layout/lProcess2"/>
    <dgm:cxn modelId="{A087F486-0FF7-43BB-916B-B0890134FB22}" type="presParOf" srcId="{FA87BDE9-8143-4183-A777-7FB9F82FA3F4}" destId="{82F0A317-F0CD-42C7-8D94-E87A0A810521}" srcOrd="1" destOrd="0" presId="urn:microsoft.com/office/officeart/2005/8/layout/lProcess2"/>
    <dgm:cxn modelId="{6810EDB0-71C3-4B84-BE54-050844EDCCD8}" type="presParOf" srcId="{FA87BDE9-8143-4183-A777-7FB9F82FA3F4}" destId="{3C15F695-AD18-493C-A820-BB65C8376AD2}" srcOrd="2" destOrd="0" presId="urn:microsoft.com/office/officeart/2005/8/layout/lProcess2"/>
    <dgm:cxn modelId="{468A5A5B-F1AA-4952-8CCF-A28E12C4A4BA}" type="presParOf" srcId="{FA87BDE9-8143-4183-A777-7FB9F82FA3F4}" destId="{A5185853-244A-4AF3-8BF7-09D300255E0F}" srcOrd="3" destOrd="0" presId="urn:microsoft.com/office/officeart/2005/8/layout/lProcess2"/>
    <dgm:cxn modelId="{9429C646-F38C-44B8-8804-BFA45FDF6535}" type="presParOf" srcId="{FA87BDE9-8143-4183-A777-7FB9F82FA3F4}" destId="{5FFED0DD-54B0-499B-9E09-08EAA9EF78BA}" srcOrd="4" destOrd="0" presId="urn:microsoft.com/office/officeart/2005/8/layout/lProcess2"/>
    <dgm:cxn modelId="{2F3DF7FB-7EB1-4F33-8838-C88A5DD85FBC}" type="presParOf" srcId="{FA87BDE9-8143-4183-A777-7FB9F82FA3F4}" destId="{E8A4CFDF-3781-4772-9752-55906C8CFFBA}" srcOrd="5" destOrd="0" presId="urn:microsoft.com/office/officeart/2005/8/layout/lProcess2"/>
    <dgm:cxn modelId="{990BF55A-B33C-4BDE-80E3-649B38F43101}" type="presParOf" srcId="{FA87BDE9-8143-4183-A777-7FB9F82FA3F4}" destId="{CF758A2A-CC11-4457-B4F7-60775F21B489}" srcOrd="6" destOrd="0" presId="urn:microsoft.com/office/officeart/2005/8/layout/lProcess2"/>
    <dgm:cxn modelId="{1002FC8B-CF66-43CF-BE46-3057ED089551}" type="presParOf" srcId="{61E5BADA-FAA0-422A-8B86-989759DE1C98}" destId="{4D4218BD-2BE4-4A71-A21C-2A0B59A070D0}" srcOrd="1" destOrd="0" presId="urn:microsoft.com/office/officeart/2005/8/layout/lProcess2"/>
    <dgm:cxn modelId="{8F431B03-23AB-48A8-9D9E-66F64314C399}" type="presParOf" srcId="{61E5BADA-FAA0-422A-8B86-989759DE1C98}" destId="{51420A0A-BBE2-412E-BD38-60FB4B04DC5C}" srcOrd="2" destOrd="0" presId="urn:microsoft.com/office/officeart/2005/8/layout/lProcess2"/>
    <dgm:cxn modelId="{42617B21-0A3C-405F-84C9-B13FB6EF1AB1}" type="presParOf" srcId="{51420A0A-BBE2-412E-BD38-60FB4B04DC5C}" destId="{D79CDB0E-3B22-4887-B791-838B6B6A7E00}" srcOrd="0" destOrd="0" presId="urn:microsoft.com/office/officeart/2005/8/layout/lProcess2"/>
    <dgm:cxn modelId="{9C48DD6F-0D44-40FB-A4DF-2019F638EF26}" type="presParOf" srcId="{51420A0A-BBE2-412E-BD38-60FB4B04DC5C}" destId="{CA89821E-A0C7-48DA-9875-B42D122C80B2}" srcOrd="1" destOrd="0" presId="urn:microsoft.com/office/officeart/2005/8/layout/lProcess2"/>
    <dgm:cxn modelId="{DDAC6324-6F48-4D9F-88BF-401DB78B4F8B}" type="presParOf" srcId="{51420A0A-BBE2-412E-BD38-60FB4B04DC5C}" destId="{94E2F420-358B-4A32-8979-B53B59EE5397}" srcOrd="2" destOrd="0" presId="urn:microsoft.com/office/officeart/2005/8/layout/lProcess2"/>
    <dgm:cxn modelId="{56EE6E81-B2E0-4A26-91A8-F1B36419689B}" type="presParOf" srcId="{94E2F420-358B-4A32-8979-B53B59EE5397}" destId="{D2D5A28E-B04D-40A4-A34D-984313FF5769}" srcOrd="0" destOrd="0" presId="urn:microsoft.com/office/officeart/2005/8/layout/lProcess2"/>
    <dgm:cxn modelId="{94108534-C6C9-473C-89A9-75FDE0854D0F}" type="presParOf" srcId="{D2D5A28E-B04D-40A4-A34D-984313FF5769}" destId="{3BD933E1-A327-4EFC-A814-EA80128A0C8B}" srcOrd="0" destOrd="0" presId="urn:microsoft.com/office/officeart/2005/8/layout/lProcess2"/>
    <dgm:cxn modelId="{6AA7F26E-0112-40FA-9AD7-A9866B1477C3}" type="presParOf" srcId="{D2D5A28E-B04D-40A4-A34D-984313FF5769}" destId="{07733120-0631-469B-A62A-FFAA19887CA6}" srcOrd="1" destOrd="0" presId="urn:microsoft.com/office/officeart/2005/8/layout/lProcess2"/>
    <dgm:cxn modelId="{CCEE3B46-5F75-420A-B203-CA2872E61DF1}" type="presParOf" srcId="{D2D5A28E-B04D-40A4-A34D-984313FF5769}" destId="{FBE5BBE2-7164-46FB-8097-28DA363AA31B}" srcOrd="2" destOrd="0" presId="urn:microsoft.com/office/officeart/2005/8/layout/lProcess2"/>
    <dgm:cxn modelId="{EF94854F-CF37-4728-BB6B-638E07C236CA}" type="presParOf" srcId="{D2D5A28E-B04D-40A4-A34D-984313FF5769}" destId="{4FDC0DAE-733D-48D0-86F4-2CFF6A4E1967}" srcOrd="3" destOrd="0" presId="urn:microsoft.com/office/officeart/2005/8/layout/lProcess2"/>
    <dgm:cxn modelId="{5818DF5D-D4C0-4B66-86BE-6462D53E1D55}" type="presParOf" srcId="{D2D5A28E-B04D-40A4-A34D-984313FF5769}" destId="{9838B102-CBAD-4B9F-A877-3CD6ED815082}" srcOrd="4" destOrd="0" presId="urn:microsoft.com/office/officeart/2005/8/layout/lProcess2"/>
    <dgm:cxn modelId="{E3F24393-D311-45F4-B832-8FE35DD63976}" type="presParOf" srcId="{D2D5A28E-B04D-40A4-A34D-984313FF5769}" destId="{7D25FF71-015B-4B37-9B7B-25A2A942C5E7}" srcOrd="5" destOrd="0" presId="urn:microsoft.com/office/officeart/2005/8/layout/lProcess2"/>
    <dgm:cxn modelId="{45AE30C8-82E3-46FE-AE22-E55169F9BC74}" type="presParOf" srcId="{D2D5A28E-B04D-40A4-A34D-984313FF5769}" destId="{A1934D36-FA97-4CCA-BD46-A7CBA87784B4}" srcOrd="6" destOrd="0" presId="urn:microsoft.com/office/officeart/2005/8/layout/lProcess2"/>
    <dgm:cxn modelId="{08CC069E-AD88-459F-B640-681C60659C95}" type="presParOf" srcId="{D2D5A28E-B04D-40A4-A34D-984313FF5769}" destId="{F3FA86A1-8194-45A1-8591-75EA068F4227}" srcOrd="7" destOrd="0" presId="urn:microsoft.com/office/officeart/2005/8/layout/lProcess2"/>
    <dgm:cxn modelId="{518D2FC4-070C-47E3-B62E-B4C615C26E3B}" type="presParOf" srcId="{D2D5A28E-B04D-40A4-A34D-984313FF5769}" destId="{E492FB69-7C70-46D4-89D1-6A70CA4FD937}" srcOrd="8" destOrd="0" presId="urn:microsoft.com/office/officeart/2005/8/layout/lProcess2"/>
    <dgm:cxn modelId="{8999FCE6-DA95-4BAF-B213-FF01F5FEA20A}" type="presParOf" srcId="{61E5BADA-FAA0-422A-8B86-989759DE1C98}" destId="{81BBC28F-D754-43D9-816B-DF05066D9BBC}" srcOrd="3" destOrd="0" presId="urn:microsoft.com/office/officeart/2005/8/layout/lProcess2"/>
    <dgm:cxn modelId="{C975070C-4D5F-45B6-9378-1D2745A87CA7}" type="presParOf" srcId="{61E5BADA-FAA0-422A-8B86-989759DE1C98}" destId="{5D5EF332-E120-4CFD-83E1-50AC8BF8A6F8}" srcOrd="4" destOrd="0" presId="urn:microsoft.com/office/officeart/2005/8/layout/lProcess2"/>
    <dgm:cxn modelId="{A92AEB16-9EB1-416E-BCB0-EA7BE01640A1}" type="presParOf" srcId="{5D5EF332-E120-4CFD-83E1-50AC8BF8A6F8}" destId="{06EF56D4-83B4-4DC7-9558-AF909541C3B7}" srcOrd="0" destOrd="0" presId="urn:microsoft.com/office/officeart/2005/8/layout/lProcess2"/>
    <dgm:cxn modelId="{F7D706CC-657D-486F-A610-019D6D3DF679}" type="presParOf" srcId="{5D5EF332-E120-4CFD-83E1-50AC8BF8A6F8}" destId="{E37C743C-65DF-484F-9EDD-6E020475C2ED}" srcOrd="1" destOrd="0" presId="urn:microsoft.com/office/officeart/2005/8/layout/lProcess2"/>
    <dgm:cxn modelId="{34B305F8-FD2F-49B1-B483-0842F8CD7821}" type="presParOf" srcId="{5D5EF332-E120-4CFD-83E1-50AC8BF8A6F8}" destId="{B6CA6683-D2A8-4A25-8BAB-B769A29749AA}" srcOrd="2" destOrd="0" presId="urn:microsoft.com/office/officeart/2005/8/layout/lProcess2"/>
    <dgm:cxn modelId="{70391C2F-E905-4B73-834F-FA79E5149F34}" type="presParOf" srcId="{B6CA6683-D2A8-4A25-8BAB-B769A29749AA}" destId="{FDBC36BE-5C7A-40ED-91DD-E55791252E04}" srcOrd="0" destOrd="0" presId="urn:microsoft.com/office/officeart/2005/8/layout/lProcess2"/>
    <dgm:cxn modelId="{F524219F-C99B-4837-B398-5C957F7AC156}" type="presParOf" srcId="{FDBC36BE-5C7A-40ED-91DD-E55791252E04}" destId="{59D7EDAC-2198-482D-A779-195C6066D862}" srcOrd="0" destOrd="0" presId="urn:microsoft.com/office/officeart/2005/8/layout/lProcess2"/>
    <dgm:cxn modelId="{99B8437C-AD37-4C3E-9160-837F980B154E}" type="presParOf" srcId="{FDBC36BE-5C7A-40ED-91DD-E55791252E04}" destId="{AEB12F26-73DB-49E4-821A-0ADD535467AB}" srcOrd="1" destOrd="0" presId="urn:microsoft.com/office/officeart/2005/8/layout/lProcess2"/>
    <dgm:cxn modelId="{25111B2D-098F-4299-A680-CA75F8F2FB1E}" type="presParOf" srcId="{FDBC36BE-5C7A-40ED-91DD-E55791252E04}" destId="{5FF5F8F9-E004-4549-943C-F73C9270188F}" srcOrd="2" destOrd="0" presId="urn:microsoft.com/office/officeart/2005/8/layout/lProcess2"/>
    <dgm:cxn modelId="{C880C1FF-8728-46DA-8670-4ECAE0A9CD4A}" type="presParOf" srcId="{FDBC36BE-5C7A-40ED-91DD-E55791252E04}" destId="{2A55BCFB-3596-4F29-85B9-94F06BB8E1BF}" srcOrd="3" destOrd="0" presId="urn:microsoft.com/office/officeart/2005/8/layout/lProcess2"/>
    <dgm:cxn modelId="{209F8852-A72D-48B5-A184-767CC67E0D08}" type="presParOf" srcId="{FDBC36BE-5C7A-40ED-91DD-E55791252E04}" destId="{C9EADFE2-0BDC-4C8A-9CA6-42970DD64C83}" srcOrd="4" destOrd="0" presId="urn:microsoft.com/office/officeart/2005/8/layout/lProcess2"/>
    <dgm:cxn modelId="{898006B3-7393-4C2F-9D23-FF515479C07D}" type="presParOf" srcId="{61E5BADA-FAA0-422A-8B86-989759DE1C98}" destId="{54CB3C27-DDEA-49C0-A770-3E2731B1B05A}" srcOrd="5" destOrd="0" presId="urn:microsoft.com/office/officeart/2005/8/layout/lProcess2"/>
    <dgm:cxn modelId="{659BABB4-5E5A-438F-AF7B-39A88508B319}" type="presParOf" srcId="{61E5BADA-FAA0-422A-8B86-989759DE1C98}" destId="{8AA45FFB-D592-4F48-88D4-E3C764FC6F63}" srcOrd="6" destOrd="0" presId="urn:microsoft.com/office/officeart/2005/8/layout/lProcess2"/>
    <dgm:cxn modelId="{1FF9191C-658E-4607-AA23-EAD3D380D7D6}" type="presParOf" srcId="{8AA45FFB-D592-4F48-88D4-E3C764FC6F63}" destId="{04D62664-E18C-40B2-B6E0-D8D56475C557}" srcOrd="0" destOrd="0" presId="urn:microsoft.com/office/officeart/2005/8/layout/lProcess2"/>
    <dgm:cxn modelId="{CB4EA714-3D52-401E-A730-8576F4E58B08}" type="presParOf" srcId="{8AA45FFB-D592-4F48-88D4-E3C764FC6F63}" destId="{632B0BC2-8C0B-48EF-8650-CFB5C436FDF6}" srcOrd="1" destOrd="0" presId="urn:microsoft.com/office/officeart/2005/8/layout/lProcess2"/>
    <dgm:cxn modelId="{133DE18C-2B5B-451D-B35F-CCEA8354E81A}" type="presParOf" srcId="{8AA45FFB-D592-4F48-88D4-E3C764FC6F63}" destId="{A5C6F918-5D29-4F7C-9848-24523B8A9F70}" srcOrd="2" destOrd="0" presId="urn:microsoft.com/office/officeart/2005/8/layout/lProcess2"/>
    <dgm:cxn modelId="{D92AFC95-DFE3-4C7E-BCFD-F7244B9A45F0}" type="presParOf" srcId="{A5C6F918-5D29-4F7C-9848-24523B8A9F70}" destId="{4CD6D793-0A73-4ED3-B075-97971F727F9F}" srcOrd="0" destOrd="0" presId="urn:microsoft.com/office/officeart/2005/8/layout/lProcess2"/>
    <dgm:cxn modelId="{29AADEA7-7F4F-400C-9022-C73069C45CBF}" type="presParOf" srcId="{4CD6D793-0A73-4ED3-B075-97971F727F9F}" destId="{DEF45334-EF3A-4E8A-87C1-35965A385715}" srcOrd="0" destOrd="0" presId="urn:microsoft.com/office/officeart/2005/8/layout/lProcess2"/>
    <dgm:cxn modelId="{EE23EF5D-207C-4707-BFD5-20E0C58EB515}" type="presParOf" srcId="{4CD6D793-0A73-4ED3-B075-97971F727F9F}" destId="{9DB3E75A-6D48-4360-9BC5-B1564939BDE3}" srcOrd="1" destOrd="0" presId="urn:microsoft.com/office/officeart/2005/8/layout/lProcess2"/>
    <dgm:cxn modelId="{F67F3C0F-79DC-44EE-9A16-EE61234452CE}" type="presParOf" srcId="{4CD6D793-0A73-4ED3-B075-97971F727F9F}" destId="{E66404AD-EC8B-4124-AF46-7911DD0DD7B5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78550-C9EE-4AB3-A8C5-FACA6E65D9BB}">
      <dsp:nvSpPr>
        <dsp:cNvPr id="0" name=""/>
        <dsp:cNvSpPr/>
      </dsp:nvSpPr>
      <dsp:spPr>
        <a:xfrm>
          <a:off x="0" y="0"/>
          <a:ext cx="1068344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3D2F5EB-C1FA-4EAE-ACA4-21A3192B4C74}">
      <dsp:nvSpPr>
        <dsp:cNvPr id="0" name=""/>
        <dsp:cNvSpPr/>
      </dsp:nvSpPr>
      <dsp:spPr>
        <a:xfrm>
          <a:off x="0" y="0"/>
          <a:ext cx="2136689" cy="7629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 err="1"/>
            <a:t>Montasio</a:t>
          </a:r>
          <a:r>
            <a:rPr lang="en-GB" sz="2000" b="1" kern="1200" dirty="0"/>
            <a:t> </a:t>
          </a:r>
          <a:r>
            <a:rPr lang="en-GB" sz="2000" kern="1200" dirty="0"/>
            <a:t>built in 1976, will be </a:t>
          </a:r>
          <a:r>
            <a:rPr lang="en-GB" sz="2000" b="1" kern="1200" dirty="0"/>
            <a:t>extensively renovated:</a:t>
          </a:r>
          <a:endParaRPr lang="it-IT" sz="2000" kern="1200" dirty="0"/>
        </a:p>
      </dsp:txBody>
      <dsp:txXfrm>
        <a:off x="0" y="0"/>
        <a:ext cx="2136689" cy="7629316"/>
      </dsp:txXfrm>
    </dsp:sp>
    <dsp:sp modelId="{410F735F-CE89-4B91-8D0F-0882A3D7A6E5}">
      <dsp:nvSpPr>
        <dsp:cNvPr id="0" name=""/>
        <dsp:cNvSpPr/>
      </dsp:nvSpPr>
      <dsp:spPr>
        <a:xfrm>
          <a:off x="2296940" y="45122"/>
          <a:ext cx="8386504" cy="902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It comprises of </a:t>
          </a:r>
          <a:r>
            <a:rPr lang="en-GB" sz="1600" b="1" kern="1200" dirty="0"/>
            <a:t>20 towers joined into 3 complexes</a:t>
          </a:r>
          <a:r>
            <a:rPr lang="en-GB" sz="1600" kern="1200" dirty="0"/>
            <a:t>, holding a total of </a:t>
          </a:r>
          <a:r>
            <a:rPr lang="en-GB" sz="1600" b="1" kern="1200" dirty="0"/>
            <a:t>251 units.</a:t>
          </a:r>
          <a:endParaRPr lang="it-IT" sz="1600" kern="1200" dirty="0"/>
        </a:p>
      </dsp:txBody>
      <dsp:txXfrm>
        <a:off x="2296940" y="45122"/>
        <a:ext cx="8386504" cy="902442"/>
      </dsp:txXfrm>
    </dsp:sp>
    <dsp:sp modelId="{ACBF75A0-3930-4AA0-B0CE-EE1F38DD0FEC}">
      <dsp:nvSpPr>
        <dsp:cNvPr id="0" name=""/>
        <dsp:cNvSpPr/>
      </dsp:nvSpPr>
      <dsp:spPr>
        <a:xfrm>
          <a:off x="2136689" y="947564"/>
          <a:ext cx="8546756" cy="0"/>
        </a:xfrm>
        <a:prstGeom prst="line">
          <a:avLst/>
        </a:prstGeom>
        <a:noFill/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36A48A29-CCF5-4B28-8176-B9FA812B953E}">
      <dsp:nvSpPr>
        <dsp:cNvPr id="0" name=""/>
        <dsp:cNvSpPr/>
      </dsp:nvSpPr>
      <dsp:spPr>
        <a:xfrm>
          <a:off x="2296940" y="992686"/>
          <a:ext cx="8386504" cy="902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i="0" kern="1200" dirty="0"/>
            <a:t>Tower exteriors</a:t>
          </a:r>
          <a:r>
            <a:rPr lang="en-GB" sz="1600" b="0" i="0" kern="1200" dirty="0"/>
            <a:t> are made of </a:t>
          </a:r>
          <a:r>
            <a:rPr lang="en-GB" sz="1600" i="0" kern="1200" dirty="0"/>
            <a:t>reinforced concrete</a:t>
          </a:r>
          <a:r>
            <a:rPr lang="en-GB" sz="1600" b="0" i="0" kern="1200" dirty="0"/>
            <a:t>, </a:t>
          </a:r>
          <a:r>
            <a:rPr lang="en-GB" sz="1600" i="0" kern="1200" dirty="0"/>
            <a:t>internal walls and roofs </a:t>
          </a:r>
          <a:r>
            <a:rPr lang="en-GB" sz="1600" b="0" i="0" kern="1200" dirty="0"/>
            <a:t>are made of </a:t>
          </a:r>
          <a:r>
            <a:rPr lang="en-GB" sz="1600" i="0" kern="1200" dirty="0"/>
            <a:t>concrete and brick</a:t>
          </a:r>
          <a:r>
            <a:rPr lang="en-GB" sz="1600" b="0" i="0" kern="1200" dirty="0"/>
            <a:t>. </a:t>
          </a:r>
          <a:endParaRPr lang="it-IT" sz="1600" kern="1200" dirty="0"/>
        </a:p>
      </dsp:txBody>
      <dsp:txXfrm>
        <a:off x="2296940" y="992686"/>
        <a:ext cx="8386504" cy="902442"/>
      </dsp:txXfrm>
    </dsp:sp>
    <dsp:sp modelId="{CBDD662B-680D-4D65-9182-4B11D5A06ED3}">
      <dsp:nvSpPr>
        <dsp:cNvPr id="0" name=""/>
        <dsp:cNvSpPr/>
      </dsp:nvSpPr>
      <dsp:spPr>
        <a:xfrm>
          <a:off x="2136689" y="1895128"/>
          <a:ext cx="8546756" cy="0"/>
        </a:xfrm>
        <a:prstGeom prst="line">
          <a:avLst/>
        </a:prstGeom>
        <a:noFill/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63ED14C2-C4B7-4102-B074-DA23EC5B3B87}">
      <dsp:nvSpPr>
        <dsp:cNvPr id="0" name=""/>
        <dsp:cNvSpPr/>
      </dsp:nvSpPr>
      <dsp:spPr>
        <a:xfrm>
          <a:off x="2296940" y="1940250"/>
          <a:ext cx="8386504" cy="902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i="0" kern="1200" dirty="0"/>
            <a:t>Hot water </a:t>
          </a:r>
          <a:r>
            <a:rPr lang="en-GB" sz="1600" b="0" i="0" kern="1200" dirty="0"/>
            <a:t>for space heating </a:t>
          </a:r>
          <a:r>
            <a:rPr lang="en-GB" sz="1600" b="1" i="0" kern="1200" dirty="0"/>
            <a:t>is generated by 3 large gas boilers </a:t>
          </a:r>
          <a:r>
            <a:rPr lang="en-GB" sz="1600" b="0" i="0" kern="1200" dirty="0"/>
            <a:t>in the basement in one of the complexes.</a:t>
          </a:r>
          <a:endParaRPr lang="it-IT" sz="1600" kern="1200" dirty="0"/>
        </a:p>
      </dsp:txBody>
      <dsp:txXfrm>
        <a:off x="2296940" y="1940250"/>
        <a:ext cx="8386504" cy="902442"/>
      </dsp:txXfrm>
    </dsp:sp>
    <dsp:sp modelId="{09FFF71B-65CC-4C36-B6AE-DA62170492CF}">
      <dsp:nvSpPr>
        <dsp:cNvPr id="0" name=""/>
        <dsp:cNvSpPr/>
      </dsp:nvSpPr>
      <dsp:spPr>
        <a:xfrm>
          <a:off x="2136689" y="2842693"/>
          <a:ext cx="8546756" cy="0"/>
        </a:xfrm>
        <a:prstGeom prst="line">
          <a:avLst/>
        </a:prstGeom>
        <a:noFill/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64D2CFCB-737C-4EEA-8048-066CC831A320}">
      <dsp:nvSpPr>
        <dsp:cNvPr id="0" name=""/>
        <dsp:cNvSpPr/>
      </dsp:nvSpPr>
      <dsp:spPr>
        <a:xfrm>
          <a:off x="2296940" y="2887815"/>
          <a:ext cx="8386504" cy="902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D</a:t>
          </a:r>
          <a:r>
            <a:rPr lang="en-GB" sz="1600" b="1" i="0" kern="1200" dirty="0"/>
            <a:t>omestic hot water </a:t>
          </a:r>
          <a:r>
            <a:rPr lang="en-GB" sz="1600" b="0" i="0" kern="1200" dirty="0"/>
            <a:t>is produced by </a:t>
          </a:r>
          <a:r>
            <a:rPr lang="en-GB" sz="1600" b="1" i="0" kern="1200" dirty="0"/>
            <a:t>boilers in the individual apartments</a:t>
          </a:r>
          <a:r>
            <a:rPr lang="en-GB" sz="1600" b="0" i="0" kern="1200" dirty="0"/>
            <a:t>.</a:t>
          </a:r>
          <a:endParaRPr lang="it-IT" sz="1600" kern="1200" dirty="0"/>
        </a:p>
      </dsp:txBody>
      <dsp:txXfrm>
        <a:off x="2296940" y="2887815"/>
        <a:ext cx="8386504" cy="902442"/>
      </dsp:txXfrm>
    </dsp:sp>
    <dsp:sp modelId="{4AF23473-E98E-4ED2-9D58-0C7E13EEA353}">
      <dsp:nvSpPr>
        <dsp:cNvPr id="0" name=""/>
        <dsp:cNvSpPr/>
      </dsp:nvSpPr>
      <dsp:spPr>
        <a:xfrm>
          <a:off x="2136689" y="3790257"/>
          <a:ext cx="8546756" cy="0"/>
        </a:xfrm>
        <a:prstGeom prst="line">
          <a:avLst/>
        </a:prstGeom>
        <a:noFill/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2DE3B5FA-D23E-448A-B005-BD603C0AEDEE}">
      <dsp:nvSpPr>
        <dsp:cNvPr id="0" name=""/>
        <dsp:cNvSpPr/>
      </dsp:nvSpPr>
      <dsp:spPr>
        <a:xfrm>
          <a:off x="2296940" y="3835379"/>
          <a:ext cx="8386504" cy="902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i="1" kern="1200" dirty="0"/>
            <a:t>The current heating infrastructure is to be replaced </a:t>
          </a:r>
          <a:r>
            <a:rPr lang="en-GB" sz="1600" b="1" i="1" kern="1200" dirty="0"/>
            <a:t>with high performance condensing gas boilers</a:t>
          </a:r>
          <a:r>
            <a:rPr lang="en-GB" sz="1600" i="1" kern="1200" dirty="0"/>
            <a:t>, and </a:t>
          </a:r>
          <a:r>
            <a:rPr lang="en-GB" sz="1600" b="1" i="1" kern="1200" dirty="0"/>
            <a:t>heat exchangers </a:t>
          </a:r>
          <a:r>
            <a:rPr lang="en-GB" sz="1600" i="1" kern="1200" dirty="0"/>
            <a:t>that reclaim waste heat will be installed.</a:t>
          </a:r>
          <a:endParaRPr lang="it-IT" sz="1600" kern="1200" dirty="0"/>
        </a:p>
      </dsp:txBody>
      <dsp:txXfrm>
        <a:off x="2296940" y="3835379"/>
        <a:ext cx="8386504" cy="902442"/>
      </dsp:txXfrm>
    </dsp:sp>
    <dsp:sp modelId="{6B4B6C38-A940-4BE8-99D3-B632BB39FB49}">
      <dsp:nvSpPr>
        <dsp:cNvPr id="0" name=""/>
        <dsp:cNvSpPr/>
      </dsp:nvSpPr>
      <dsp:spPr>
        <a:xfrm>
          <a:off x="2136689" y="4737821"/>
          <a:ext cx="8546756" cy="0"/>
        </a:xfrm>
        <a:prstGeom prst="line">
          <a:avLst/>
        </a:prstGeom>
        <a:noFill/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CEC15059-355E-4840-8F37-FDA90C786661}">
      <dsp:nvSpPr>
        <dsp:cNvPr id="0" name=""/>
        <dsp:cNvSpPr/>
      </dsp:nvSpPr>
      <dsp:spPr>
        <a:xfrm>
          <a:off x="2296940" y="4782944"/>
          <a:ext cx="8386504" cy="902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i="1" kern="1200" dirty="0"/>
            <a:t>Additional insulation will be added that will reduce the U-values of external walls, and walls between heated and unheated parts of the building to below 0.45W/m</a:t>
          </a:r>
          <a:r>
            <a:rPr lang="en-GB" sz="1600" i="1" kern="1200" baseline="30000" dirty="0"/>
            <a:t>2</a:t>
          </a:r>
          <a:r>
            <a:rPr lang="en-GB" sz="1600" i="1" kern="1200" dirty="0"/>
            <a:t>K.</a:t>
          </a:r>
          <a:endParaRPr lang="it-IT" sz="1600" kern="1200" dirty="0"/>
        </a:p>
      </dsp:txBody>
      <dsp:txXfrm>
        <a:off x="2296940" y="4782944"/>
        <a:ext cx="8386504" cy="902442"/>
      </dsp:txXfrm>
    </dsp:sp>
    <dsp:sp modelId="{991A4A77-80A4-4F89-B015-FC3545EE8A5B}">
      <dsp:nvSpPr>
        <dsp:cNvPr id="0" name=""/>
        <dsp:cNvSpPr/>
      </dsp:nvSpPr>
      <dsp:spPr>
        <a:xfrm>
          <a:off x="2136689" y="5685386"/>
          <a:ext cx="8546756" cy="0"/>
        </a:xfrm>
        <a:prstGeom prst="line">
          <a:avLst/>
        </a:prstGeom>
        <a:noFill/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A00D168C-BBAA-4FE6-A4F9-3716549BACCB}">
      <dsp:nvSpPr>
        <dsp:cNvPr id="0" name=""/>
        <dsp:cNvSpPr/>
      </dsp:nvSpPr>
      <dsp:spPr>
        <a:xfrm>
          <a:off x="2296940" y="5730508"/>
          <a:ext cx="8386504" cy="902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i="0" kern="1200" dirty="0"/>
            <a:t>The windows will also be replaced,</a:t>
          </a:r>
          <a:r>
            <a:rPr lang="en-GB" sz="1600" b="0" i="0" kern="1200" dirty="0"/>
            <a:t> reducing their U-value to below </a:t>
          </a:r>
          <a:r>
            <a:rPr lang="en-GB" sz="1600" b="1" i="0" kern="1200" dirty="0"/>
            <a:t>1.3.W/m</a:t>
          </a:r>
          <a:r>
            <a:rPr lang="en-GB" sz="1600" b="1" i="0" kern="1200" baseline="30000" dirty="0"/>
            <a:t>2</a:t>
          </a:r>
          <a:r>
            <a:rPr lang="en-GB" sz="1600" b="1" i="0" kern="1200" dirty="0"/>
            <a:t>K.</a:t>
          </a:r>
          <a:endParaRPr lang="it-IT" sz="1600" kern="1200" dirty="0"/>
        </a:p>
      </dsp:txBody>
      <dsp:txXfrm>
        <a:off x="2296940" y="5730508"/>
        <a:ext cx="8386504" cy="902442"/>
      </dsp:txXfrm>
    </dsp:sp>
    <dsp:sp modelId="{08FE57ED-38A4-4F43-A11C-B34E074CB6BC}">
      <dsp:nvSpPr>
        <dsp:cNvPr id="0" name=""/>
        <dsp:cNvSpPr/>
      </dsp:nvSpPr>
      <dsp:spPr>
        <a:xfrm>
          <a:off x="2136689" y="6632950"/>
          <a:ext cx="8546756" cy="0"/>
        </a:xfrm>
        <a:prstGeom prst="line">
          <a:avLst/>
        </a:prstGeom>
        <a:noFill/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598D90C4-07E4-4878-BA8D-2F57912EA0E2}">
      <dsp:nvSpPr>
        <dsp:cNvPr id="0" name=""/>
        <dsp:cNvSpPr/>
      </dsp:nvSpPr>
      <dsp:spPr>
        <a:xfrm>
          <a:off x="2296940" y="6678072"/>
          <a:ext cx="8386504" cy="902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/>
        </a:p>
      </dsp:txBody>
      <dsp:txXfrm>
        <a:off x="2296940" y="6678072"/>
        <a:ext cx="8386504" cy="902442"/>
      </dsp:txXfrm>
    </dsp:sp>
    <dsp:sp modelId="{C1BA187A-5255-43A2-8658-9CA51B454159}">
      <dsp:nvSpPr>
        <dsp:cNvPr id="0" name=""/>
        <dsp:cNvSpPr/>
      </dsp:nvSpPr>
      <dsp:spPr>
        <a:xfrm>
          <a:off x="2136689" y="7580515"/>
          <a:ext cx="8546756" cy="0"/>
        </a:xfrm>
        <a:prstGeom prst="line">
          <a:avLst/>
        </a:prstGeom>
        <a:noFill/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9DB2C-5994-434F-91AD-ADC070C2CC16}">
      <dsp:nvSpPr>
        <dsp:cNvPr id="0" name=""/>
        <dsp:cNvSpPr/>
      </dsp:nvSpPr>
      <dsp:spPr>
        <a:xfrm>
          <a:off x="0" y="0"/>
          <a:ext cx="12523769" cy="0"/>
        </a:xfrm>
        <a:prstGeom prst="lin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C5C61A-4CD9-402F-B1DA-11461BE14E7F}">
      <dsp:nvSpPr>
        <dsp:cNvPr id="0" name=""/>
        <dsp:cNvSpPr/>
      </dsp:nvSpPr>
      <dsp:spPr>
        <a:xfrm>
          <a:off x="0" y="0"/>
          <a:ext cx="2504753" cy="5642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Boito built in 1951 will be </a:t>
          </a:r>
          <a:r>
            <a:rPr lang="en-GB" sz="2000" b="1" kern="1200" dirty="0"/>
            <a:t>entirely rebuilt.</a:t>
          </a:r>
          <a:endParaRPr lang="it-IT" sz="2000" kern="1200" dirty="0"/>
        </a:p>
      </dsp:txBody>
      <dsp:txXfrm>
        <a:off x="0" y="0"/>
        <a:ext cx="2504753" cy="5642299"/>
      </dsp:txXfrm>
    </dsp:sp>
    <dsp:sp modelId="{81756117-AD53-43DF-B9A7-45B9C3294493}">
      <dsp:nvSpPr>
        <dsp:cNvPr id="0" name=""/>
        <dsp:cNvSpPr/>
      </dsp:nvSpPr>
      <dsp:spPr>
        <a:xfrm>
          <a:off x="2692610" y="88160"/>
          <a:ext cx="9831158" cy="1763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Boito is complex of </a:t>
          </a:r>
          <a:r>
            <a:rPr lang="en-GB" sz="1600" b="1" kern="1200" dirty="0"/>
            <a:t>8 buildings</a:t>
          </a:r>
          <a:r>
            <a:rPr lang="en-GB" sz="1600" kern="1200" dirty="0"/>
            <a:t>, each holding 16 apartments (31 to 36 </a:t>
          </a:r>
          <a:r>
            <a:rPr lang="en-GB" sz="1600" b="0" i="0" kern="1200" dirty="0"/>
            <a:t>m</a:t>
          </a:r>
          <a:r>
            <a:rPr lang="en-GB" sz="1600" b="0" i="0" kern="1200" baseline="30000" dirty="0"/>
            <a:t>2</a:t>
          </a:r>
          <a:r>
            <a:rPr lang="en-GB" sz="1600" b="0" i="0" kern="1200" dirty="0"/>
            <a:t>), making </a:t>
          </a:r>
          <a:r>
            <a:rPr lang="en-GB" sz="1600" b="1" i="0" kern="1200" dirty="0"/>
            <a:t>a total of 128 units</a:t>
          </a:r>
          <a:r>
            <a:rPr lang="en-GB" sz="1600" b="0" i="0" kern="1200" dirty="0"/>
            <a:t>.</a:t>
          </a:r>
          <a:endParaRPr lang="it-IT" sz="1600" kern="1200" dirty="0"/>
        </a:p>
      </dsp:txBody>
      <dsp:txXfrm>
        <a:off x="2692610" y="88160"/>
        <a:ext cx="9831158" cy="1763218"/>
      </dsp:txXfrm>
    </dsp:sp>
    <dsp:sp modelId="{C0381B64-07FC-4A89-9C9A-FF1449175951}">
      <dsp:nvSpPr>
        <dsp:cNvPr id="0" name=""/>
        <dsp:cNvSpPr/>
      </dsp:nvSpPr>
      <dsp:spPr>
        <a:xfrm>
          <a:off x="2504753" y="1851379"/>
          <a:ext cx="10019015" cy="0"/>
        </a:xfrm>
        <a:prstGeom prst="line">
          <a:avLst/>
        </a:pr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6129FE03-1020-4F8A-948C-0A6DEEBEF1F2}">
      <dsp:nvSpPr>
        <dsp:cNvPr id="0" name=""/>
        <dsp:cNvSpPr/>
      </dsp:nvSpPr>
      <dsp:spPr>
        <a:xfrm>
          <a:off x="2692610" y="1939540"/>
          <a:ext cx="9831158" cy="1763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Boito did not include heating or electrical systems at the time of its construction, though some units have retrofitted gas heaters.</a:t>
          </a:r>
          <a:endParaRPr lang="it-IT" sz="1600" kern="1200" dirty="0"/>
        </a:p>
      </dsp:txBody>
      <dsp:txXfrm>
        <a:off x="2692610" y="1939540"/>
        <a:ext cx="9831158" cy="1763218"/>
      </dsp:txXfrm>
    </dsp:sp>
    <dsp:sp modelId="{A0F17963-BFFC-4834-830D-4BC189B43D8B}">
      <dsp:nvSpPr>
        <dsp:cNvPr id="0" name=""/>
        <dsp:cNvSpPr/>
      </dsp:nvSpPr>
      <dsp:spPr>
        <a:xfrm>
          <a:off x="2504753" y="3702758"/>
          <a:ext cx="10019015" cy="0"/>
        </a:xfrm>
        <a:prstGeom prst="line">
          <a:avLst/>
        </a:pr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ED9FBCC6-A847-47F6-BF8D-C425A56C0DC2}">
      <dsp:nvSpPr>
        <dsp:cNvPr id="0" name=""/>
        <dsp:cNvSpPr/>
      </dsp:nvSpPr>
      <dsp:spPr>
        <a:xfrm>
          <a:off x="2692610" y="3790919"/>
          <a:ext cx="9831158" cy="1763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1" kern="1200" dirty="0"/>
            <a:t>The renovations will entirely remake the buildings to include larger, more energy efficient buildings that meet current standards, and will restore nearly green spaces</a:t>
          </a:r>
          <a:r>
            <a:rPr lang="en-GB" sz="1600" b="0" i="0" kern="1200" dirty="0"/>
            <a:t>.</a:t>
          </a:r>
          <a:endParaRPr lang="it-IT" sz="1600" kern="1200" dirty="0"/>
        </a:p>
      </dsp:txBody>
      <dsp:txXfrm>
        <a:off x="2692610" y="3790919"/>
        <a:ext cx="9831158" cy="1763218"/>
      </dsp:txXfrm>
    </dsp:sp>
    <dsp:sp modelId="{F4CAA08B-A4B3-44F2-AEED-AEB64F21A2D2}">
      <dsp:nvSpPr>
        <dsp:cNvPr id="0" name=""/>
        <dsp:cNvSpPr/>
      </dsp:nvSpPr>
      <dsp:spPr>
        <a:xfrm>
          <a:off x="2504753" y="5554138"/>
          <a:ext cx="10019015" cy="0"/>
        </a:xfrm>
        <a:prstGeom prst="line">
          <a:avLst/>
        </a:pr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65A0B1-1A24-447C-9DA0-B74BB34A96C5}">
      <dsp:nvSpPr>
        <dsp:cNvPr id="0" name=""/>
        <dsp:cNvSpPr/>
      </dsp:nvSpPr>
      <dsp:spPr>
        <a:xfrm>
          <a:off x="0" y="493"/>
          <a:ext cx="13492500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b="1" kern="1200" dirty="0" err="1"/>
            <a:t>Montasio</a:t>
          </a:r>
          <a:r>
            <a:rPr lang="en-GB" sz="3500" kern="1200" dirty="0"/>
            <a:t>: 25 year Risk Premia 2023-2047</a:t>
          </a:r>
        </a:p>
      </dsp:txBody>
      <dsp:txXfrm>
        <a:off x="40980" y="41473"/>
        <a:ext cx="13410540" cy="7575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82493-BE40-4DEF-8636-4B7B17D7CC8C}">
      <dsp:nvSpPr>
        <dsp:cNvPr id="0" name=""/>
        <dsp:cNvSpPr/>
      </dsp:nvSpPr>
      <dsp:spPr>
        <a:xfrm>
          <a:off x="0" y="564002"/>
          <a:ext cx="8633260" cy="162973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0" i="0" kern="1200" baseline="0"/>
            <a:t>Analysing the </a:t>
          </a:r>
          <a:r>
            <a:rPr lang="en-GB" sz="2300" b="1" i="0" kern="1200" baseline="0"/>
            <a:t>financial situation of the 3 SUPERSHINE lighthouses (Denmark, Italy, Latvia)</a:t>
          </a:r>
          <a:endParaRPr lang="it-IT" sz="2300" kern="1200"/>
        </a:p>
      </dsp:txBody>
      <dsp:txXfrm>
        <a:off x="79557" y="643559"/>
        <a:ext cx="8474146" cy="1470622"/>
      </dsp:txXfrm>
    </dsp:sp>
    <dsp:sp modelId="{B68AAD01-2097-4EE5-AE5A-16A7A5163810}">
      <dsp:nvSpPr>
        <dsp:cNvPr id="0" name=""/>
        <dsp:cNvSpPr/>
      </dsp:nvSpPr>
      <dsp:spPr>
        <a:xfrm>
          <a:off x="0" y="2259979"/>
          <a:ext cx="8633260" cy="1629736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0" i="0" kern="1200" baseline="0"/>
            <a:t>Ensuring </a:t>
          </a:r>
          <a:r>
            <a:rPr lang="en-GB" sz="2300" b="1" i="0" kern="1200" baseline="0"/>
            <a:t>adequate </a:t>
          </a:r>
          <a:r>
            <a:rPr lang="en-GB" sz="2300" b="0" i="0" kern="1200" baseline="0"/>
            <a:t>and</a:t>
          </a:r>
          <a:r>
            <a:rPr lang="en-GB" sz="2300" b="1" i="0" kern="1200" baseline="0"/>
            <a:t> well-targeted funding </a:t>
          </a:r>
          <a:r>
            <a:rPr lang="en-GB" sz="2300" b="0" i="0" kern="1200" baseline="0"/>
            <a:t>by supporting </a:t>
          </a:r>
          <a:r>
            <a:rPr lang="en-GB" sz="2300" b="1" i="0" kern="1200" baseline="0"/>
            <a:t>innovative financial solutions </a:t>
          </a:r>
          <a:r>
            <a:rPr lang="en-GB" sz="2300" b="0" i="0" kern="1200" baseline="0"/>
            <a:t>such as </a:t>
          </a:r>
          <a:r>
            <a:rPr lang="en-GB" sz="2300" b="1" i="0" kern="1200" baseline="0"/>
            <a:t>Public Private Partnerships </a:t>
          </a:r>
          <a:r>
            <a:rPr lang="en-GB" sz="2300" b="0" i="0" kern="1200" baseline="0"/>
            <a:t>(</a:t>
          </a:r>
          <a:r>
            <a:rPr lang="en-GB" sz="2300" b="1" i="0" kern="1200" baseline="0"/>
            <a:t>PPPs</a:t>
          </a:r>
          <a:r>
            <a:rPr lang="en-GB" sz="2300" b="0" i="0" kern="1200" baseline="0"/>
            <a:t>) and </a:t>
          </a:r>
          <a:r>
            <a:rPr lang="en-GB" sz="2300" b="1" i="0" kern="1200" baseline="0"/>
            <a:t>Green Public Procurement </a:t>
          </a:r>
          <a:r>
            <a:rPr lang="en-GB" sz="2300" b="0" i="0" kern="1200" baseline="0"/>
            <a:t>(</a:t>
          </a:r>
          <a:r>
            <a:rPr lang="en-GB" sz="2300" b="1" i="0" kern="1200" baseline="0"/>
            <a:t>GPP</a:t>
          </a:r>
          <a:r>
            <a:rPr lang="en-GB" sz="2300" b="0" i="0" kern="1200" baseline="0"/>
            <a:t>) and collaborating with </a:t>
          </a:r>
          <a:r>
            <a:rPr lang="en-GB" sz="2300" b="1" i="0" kern="1200" baseline="0"/>
            <a:t>innovative local Small and Medium Enterprises </a:t>
          </a:r>
          <a:r>
            <a:rPr lang="en-GB" sz="2300" b="0" i="0" kern="1200" baseline="0"/>
            <a:t>(</a:t>
          </a:r>
          <a:r>
            <a:rPr lang="en-GB" sz="2300" b="1" i="0" kern="1200" baseline="0"/>
            <a:t>SMEs</a:t>
          </a:r>
          <a:r>
            <a:rPr lang="en-GB" sz="2300" b="0" i="0" kern="1200" baseline="0"/>
            <a:t>);</a:t>
          </a:r>
          <a:endParaRPr lang="it-IT" sz="2300" kern="1200"/>
        </a:p>
      </dsp:txBody>
      <dsp:txXfrm>
        <a:off x="79557" y="2339536"/>
        <a:ext cx="8474146" cy="1470622"/>
      </dsp:txXfrm>
    </dsp:sp>
    <dsp:sp modelId="{AC126B97-3BC5-47A8-9BCB-36629E12B8B9}">
      <dsp:nvSpPr>
        <dsp:cNvPr id="0" name=""/>
        <dsp:cNvSpPr/>
      </dsp:nvSpPr>
      <dsp:spPr>
        <a:xfrm>
          <a:off x="0" y="3955955"/>
          <a:ext cx="8633260" cy="1629736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0" i="0" kern="1200" baseline="0" dirty="0"/>
            <a:t>SUPERSHINE will provide tools to </a:t>
          </a:r>
          <a:r>
            <a:rPr lang="en-GB" sz="2300" b="1" i="0" kern="1200" baseline="0" dirty="0"/>
            <a:t>support local SMEs </a:t>
          </a:r>
          <a:r>
            <a:rPr lang="en-GB" sz="2300" b="0" i="0" kern="1200" baseline="0" dirty="0"/>
            <a:t>in redefining their products process and systems from the point of view of </a:t>
          </a:r>
          <a:r>
            <a:rPr lang="en-GB" sz="2300" b="1" i="0" kern="1200" baseline="0" dirty="0"/>
            <a:t>design, production, logistic and business models </a:t>
          </a:r>
          <a:r>
            <a:rPr lang="en-GB" sz="2300" b="0" i="0" kern="1200" baseline="0" dirty="0"/>
            <a:t>by adopting technologies to address essential </a:t>
          </a:r>
          <a:r>
            <a:rPr lang="en-GB" sz="2300" b="1" i="0" kern="1200" baseline="0" dirty="0"/>
            <a:t>needs of social housing residents</a:t>
          </a:r>
          <a:endParaRPr lang="it-IT" sz="2300" kern="1200" dirty="0"/>
        </a:p>
      </dsp:txBody>
      <dsp:txXfrm>
        <a:off x="79557" y="4035512"/>
        <a:ext cx="8474146" cy="14706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E7778-09DF-45F0-812D-022AC8AD64FF}">
      <dsp:nvSpPr>
        <dsp:cNvPr id="0" name=""/>
        <dsp:cNvSpPr/>
      </dsp:nvSpPr>
      <dsp:spPr>
        <a:xfrm>
          <a:off x="0" y="293661"/>
          <a:ext cx="6477000" cy="1034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i="0" u="none" strike="noStrike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List of potential innovative solutions and potential benefits for social housing tenants</a:t>
          </a:r>
        </a:p>
      </dsp:txBody>
      <dsp:txXfrm>
        <a:off x="50489" y="344150"/>
        <a:ext cx="6376022" cy="933302"/>
      </dsp:txXfrm>
    </dsp:sp>
    <dsp:sp modelId="{C84DAE44-6280-4703-AAAA-F51441EA2452}">
      <dsp:nvSpPr>
        <dsp:cNvPr id="0" name=""/>
        <dsp:cNvSpPr/>
      </dsp:nvSpPr>
      <dsp:spPr>
        <a:xfrm>
          <a:off x="0" y="1339514"/>
          <a:ext cx="6477000" cy="516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645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GB" sz="2000" b="0" i="0" u="none" strike="noStrike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A single natural gas condensing boiler will supply heat and hot water for each building. </a:t>
          </a:r>
          <a:endParaRPr lang="it-IT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000" b="0" i="0" u="none" strike="noStrike" kern="1200">
              <a:effectLst/>
              <a:latin typeface="Calibri" panose="020F0502020204030204" pitchFamily="34" charset="0"/>
              <a:cs typeface="Calibri" panose="020F0502020204030204" pitchFamily="34" charset="0"/>
            </a:rPr>
            <a:t>Each unit will have an individually metered heating system.</a:t>
          </a:r>
          <a:endParaRPr lang="en-GB" sz="2000" b="1" i="0" u="none" strike="noStrike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000" b="0" i="0" u="none" strike="noStrike" kern="1200">
              <a:effectLst/>
              <a:latin typeface="Calibri" panose="020F0502020204030204" pitchFamily="34" charset="0"/>
              <a:cs typeface="Calibri" panose="020F0502020204030204" pitchFamily="34" charset="0"/>
            </a:rPr>
            <a:t>Lighting will be provided by low-consumption lamps, and external lighting produces low light-pollution.</a:t>
          </a:r>
          <a:endParaRPr lang="en-GB" sz="2000" b="0" i="0" u="none" strike="noStrike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000" b="0" i="0" u="none" strike="noStrike" kern="1200">
              <a:effectLst/>
              <a:latin typeface="Calibri" panose="020F0502020204030204" pitchFamily="34" charset="0"/>
              <a:cs typeface="Calibri" panose="020F0502020204030204" pitchFamily="34" charset="0"/>
            </a:rPr>
            <a:t>External doors and windows of the housing units will be aluminium, thermal break models with thermal imaging glass, and will be equipped with aluminium shutters with wing or book opening.</a:t>
          </a:r>
          <a:endParaRPr lang="en-GB" sz="2000" b="0" i="0" u="none" strike="noStrike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000" b="0" i="0" u="none" strike="noStrike" kern="1200">
              <a:effectLst/>
              <a:latin typeface="Calibri" panose="020F0502020204030204" pitchFamily="34" charset="0"/>
              <a:cs typeface="Calibri" panose="020F0502020204030204" pitchFamily="34" charset="0"/>
            </a:rPr>
            <a:t>The building will be thermally insulated using 100mm insulating panels, applied externally to the</a:t>
          </a:r>
          <a:r>
            <a:rPr lang="en-GB" sz="2000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sz="2000" b="0" i="0" u="none" strike="noStrike" kern="1200">
              <a:effectLst/>
              <a:latin typeface="Calibri" panose="020F0502020204030204" pitchFamily="34" charset="0"/>
              <a:cs typeface="Calibri" panose="020F0502020204030204" pitchFamily="34" charset="0"/>
            </a:rPr>
            <a:t>walls (with a coat type system) and laid on the floor on the mezzanine, in the inter-floors and in the attic with panels of different thickness in relation to the insulation required.</a:t>
          </a:r>
          <a:endParaRPr lang="en-GB" sz="2000" b="0" i="0" u="none" strike="noStrike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000" b="0" i="0" u="none" strike="noStrike" kern="1200">
              <a:effectLst/>
              <a:latin typeface="Calibri" panose="020F0502020204030204" pitchFamily="34" charset="0"/>
              <a:cs typeface="Calibri" panose="020F0502020204030204" pitchFamily="34" charset="0"/>
            </a:rPr>
            <a:t>Rooftop solar panels are also to be included</a:t>
          </a:r>
          <a:endParaRPr lang="it-IT" sz="2000" kern="1200" dirty="0"/>
        </a:p>
      </dsp:txBody>
      <dsp:txXfrm>
        <a:off x="0" y="1339514"/>
        <a:ext cx="6477000" cy="51667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F5E71A-B41F-4211-A990-4DE97E26AA83}">
      <dsp:nvSpPr>
        <dsp:cNvPr id="0" name=""/>
        <dsp:cNvSpPr/>
      </dsp:nvSpPr>
      <dsp:spPr>
        <a:xfrm>
          <a:off x="0" y="128481"/>
          <a:ext cx="6477000" cy="17943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GB" sz="3100" b="0" i="0" u="none" strike="noStrike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The new dwellings will be </a:t>
          </a:r>
          <a:r>
            <a:rPr lang="en-GB" sz="3100" b="1" i="0" u="none" strike="noStrike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assigned to low-income tenants</a:t>
          </a:r>
          <a:r>
            <a:rPr lang="en-GB" sz="3100" b="0" i="0" u="none" strike="noStrike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 differentiated by composition and age group.</a:t>
          </a:r>
        </a:p>
      </dsp:txBody>
      <dsp:txXfrm>
        <a:off x="87593" y="216074"/>
        <a:ext cx="6301814" cy="1619159"/>
      </dsp:txXfrm>
    </dsp:sp>
    <dsp:sp modelId="{53173175-6AA7-40BA-8498-F9B9F220CA0E}">
      <dsp:nvSpPr>
        <dsp:cNvPr id="0" name=""/>
        <dsp:cNvSpPr/>
      </dsp:nvSpPr>
      <dsp:spPr>
        <a:xfrm>
          <a:off x="0" y="2046666"/>
          <a:ext cx="6477000" cy="1832505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GB" sz="3100" b="0" i="0" u="none" strike="noStrike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Statistics about the average social housing inhabitants in Trieste states that: </a:t>
          </a:r>
        </a:p>
      </dsp:txBody>
      <dsp:txXfrm>
        <a:off x="89456" y="2136122"/>
        <a:ext cx="6298088" cy="1653593"/>
      </dsp:txXfrm>
    </dsp:sp>
    <dsp:sp modelId="{17D85D33-5823-4249-98E4-56586D405C67}">
      <dsp:nvSpPr>
        <dsp:cNvPr id="0" name=""/>
        <dsp:cNvSpPr/>
      </dsp:nvSpPr>
      <dsp:spPr>
        <a:xfrm>
          <a:off x="0" y="3879172"/>
          <a:ext cx="6477000" cy="2803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645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GB" sz="2400" b="0" i="0" u="none" strike="noStrike" kern="1200">
              <a:effectLst/>
              <a:latin typeface="Calibri" panose="020F0502020204030204" pitchFamily="34" charset="0"/>
              <a:cs typeface="Calibri" panose="020F0502020204030204" pitchFamily="34" charset="0"/>
            </a:rPr>
            <a:t>13% are non-EU citizens</a:t>
          </a:r>
          <a:endParaRPr lang="it-IT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b="0" i="0" u="none" strike="noStrike" kern="1200">
              <a:effectLst/>
              <a:latin typeface="Calibri" panose="020F0502020204030204" pitchFamily="34" charset="0"/>
              <a:cs typeface="Calibri" panose="020F0502020204030204" pitchFamily="34" charset="0"/>
            </a:rPr>
            <a:t>21% &gt; 65 years of age</a:t>
          </a:r>
          <a:endParaRPr lang="en-GB" sz="2400" b="0" i="0" u="none" strike="noStrike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b="0" i="0" u="none" strike="noStrike" kern="1200">
              <a:effectLst/>
              <a:latin typeface="Calibri" panose="020F0502020204030204" pitchFamily="34" charset="0"/>
              <a:cs typeface="Calibri" panose="020F0502020204030204" pitchFamily="34" charset="0"/>
            </a:rPr>
            <a:t>34% are families with minors</a:t>
          </a:r>
          <a:endParaRPr lang="en-GB" sz="2400" b="0" i="0" u="none" strike="noStrike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b="0" i="0" u="none" strike="noStrike" kern="1200">
              <a:effectLst/>
              <a:latin typeface="Calibri" panose="020F0502020204030204" pitchFamily="34" charset="0"/>
              <a:cs typeface="Calibri" panose="020F0502020204030204" pitchFamily="34" charset="0"/>
            </a:rPr>
            <a:t>Average income indicator is less than 15,000 euros.</a:t>
          </a:r>
          <a:endParaRPr lang="en-GB" sz="2400" b="0" i="0" u="none" strike="noStrike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879172"/>
        <a:ext cx="6477000" cy="28038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2BCB2-54A9-44C7-A1BC-F444223E0274}">
      <dsp:nvSpPr>
        <dsp:cNvPr id="0" name=""/>
        <dsp:cNvSpPr/>
      </dsp:nvSpPr>
      <dsp:spPr>
        <a:xfrm>
          <a:off x="0" y="0"/>
          <a:ext cx="2105955" cy="3878579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b="1" kern="1200" dirty="0">
              <a:solidFill>
                <a:srgbClr val="C00000"/>
              </a:solidFill>
            </a:rPr>
            <a:t>1 Invitation</a:t>
          </a:r>
        </a:p>
      </dsp:txBody>
      <dsp:txXfrm>
        <a:off x="0" y="0"/>
        <a:ext cx="2105955" cy="1163573"/>
      </dsp:txXfrm>
    </dsp:sp>
    <dsp:sp modelId="{4A2F1081-D3AA-4703-B0E1-A219C4C7F49E}">
      <dsp:nvSpPr>
        <dsp:cNvPr id="0" name=""/>
        <dsp:cNvSpPr/>
      </dsp:nvSpPr>
      <dsp:spPr>
        <a:xfrm>
          <a:off x="212231" y="1009666"/>
          <a:ext cx="1684764" cy="565026"/>
        </a:xfrm>
        <a:prstGeom prst="roundRect">
          <a:avLst>
            <a:gd name="adj" fmla="val 10000"/>
          </a:avLst>
        </a:prstGeom>
        <a:solidFill>
          <a:srgbClr val="AADA4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 err="1"/>
            <a:t>Selection</a:t>
          </a:r>
          <a:endParaRPr lang="sv-SE" sz="1300" kern="1200" dirty="0"/>
        </a:p>
      </dsp:txBody>
      <dsp:txXfrm>
        <a:off x="228780" y="1026215"/>
        <a:ext cx="1651666" cy="531928"/>
      </dsp:txXfrm>
    </dsp:sp>
    <dsp:sp modelId="{3C15F695-AD18-493C-A820-BB65C8376AD2}">
      <dsp:nvSpPr>
        <dsp:cNvPr id="0" name=""/>
        <dsp:cNvSpPr/>
      </dsp:nvSpPr>
      <dsp:spPr>
        <a:xfrm>
          <a:off x="202527" y="1771622"/>
          <a:ext cx="1684764" cy="565026"/>
        </a:xfrm>
        <a:prstGeom prst="roundRect">
          <a:avLst>
            <a:gd name="adj" fmla="val 10000"/>
          </a:avLst>
        </a:prstGeom>
        <a:solidFill>
          <a:srgbClr val="A0CE4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/>
            <a:t>Information meeting</a:t>
          </a:r>
        </a:p>
      </dsp:txBody>
      <dsp:txXfrm>
        <a:off x="219076" y="1788171"/>
        <a:ext cx="1651666" cy="531928"/>
      </dsp:txXfrm>
    </dsp:sp>
    <dsp:sp modelId="{5FFED0DD-54B0-499B-9E09-08EAA9EF78BA}">
      <dsp:nvSpPr>
        <dsp:cNvPr id="0" name=""/>
        <dsp:cNvSpPr/>
      </dsp:nvSpPr>
      <dsp:spPr>
        <a:xfrm>
          <a:off x="212231" y="2467575"/>
          <a:ext cx="1684764" cy="565026"/>
        </a:xfrm>
        <a:prstGeom prst="roundRect">
          <a:avLst>
            <a:gd name="adj" fmla="val 10000"/>
          </a:avLst>
        </a:prstGeom>
        <a:solidFill>
          <a:srgbClr val="A0CF4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 err="1"/>
            <a:t>Dialogue</a:t>
          </a:r>
          <a:r>
            <a:rPr lang="sv-SE" sz="1300" kern="1200" dirty="0"/>
            <a:t> </a:t>
          </a:r>
        </a:p>
      </dsp:txBody>
      <dsp:txXfrm>
        <a:off x="228780" y="2484124"/>
        <a:ext cx="1651666" cy="531928"/>
      </dsp:txXfrm>
    </dsp:sp>
    <dsp:sp modelId="{CF758A2A-CC11-4457-B4F7-60775F21B489}">
      <dsp:nvSpPr>
        <dsp:cNvPr id="0" name=""/>
        <dsp:cNvSpPr/>
      </dsp:nvSpPr>
      <dsp:spPr>
        <a:xfrm>
          <a:off x="212231" y="3119528"/>
          <a:ext cx="1684764" cy="565026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 err="1"/>
            <a:t>Registratiion</a:t>
          </a:r>
          <a:endParaRPr lang="sv-SE" sz="1300" kern="1200" dirty="0"/>
        </a:p>
      </dsp:txBody>
      <dsp:txXfrm>
        <a:off x="228780" y="3136077"/>
        <a:ext cx="1651666" cy="531928"/>
      </dsp:txXfrm>
    </dsp:sp>
    <dsp:sp modelId="{D79CDB0E-3B22-4887-B791-838B6B6A7E00}">
      <dsp:nvSpPr>
        <dsp:cNvPr id="0" name=""/>
        <dsp:cNvSpPr/>
      </dsp:nvSpPr>
      <dsp:spPr>
        <a:xfrm>
          <a:off x="2236455" y="0"/>
          <a:ext cx="2105955" cy="3878579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b="1" kern="1200" dirty="0">
              <a:solidFill>
                <a:srgbClr val="C00000"/>
              </a:solidFill>
            </a:rPr>
            <a:t>2 The </a:t>
          </a:r>
          <a:r>
            <a:rPr lang="sv-SE" sz="900" b="1" kern="1200" dirty="0" err="1">
              <a:solidFill>
                <a:srgbClr val="C00000"/>
              </a:solidFill>
            </a:rPr>
            <a:t>Toolbox</a:t>
          </a:r>
          <a:endParaRPr lang="sv-SE" sz="900" b="1" kern="1200" dirty="0">
            <a:solidFill>
              <a:srgbClr val="C00000"/>
            </a:solidFill>
          </a:endParaRPr>
        </a:p>
      </dsp:txBody>
      <dsp:txXfrm>
        <a:off x="2236455" y="0"/>
        <a:ext cx="2105955" cy="1163573"/>
      </dsp:txXfrm>
    </dsp:sp>
    <dsp:sp modelId="{3BD933E1-A327-4EFC-A814-EA80128A0C8B}">
      <dsp:nvSpPr>
        <dsp:cNvPr id="0" name=""/>
        <dsp:cNvSpPr/>
      </dsp:nvSpPr>
      <dsp:spPr>
        <a:xfrm>
          <a:off x="2445824" y="1039653"/>
          <a:ext cx="1684764" cy="365826"/>
        </a:xfrm>
        <a:prstGeom prst="roundRect">
          <a:avLst>
            <a:gd name="adj" fmla="val 10000"/>
          </a:avLst>
        </a:prstGeom>
        <a:gradFill rotWithShape="0">
          <a:gsLst>
            <a:gs pos="86720">
              <a:srgbClr val="5DA604"/>
            </a:gs>
            <a:gs pos="73000">
              <a:srgbClr val="5DA604"/>
            </a:gs>
            <a:gs pos="80000">
              <a:srgbClr val="5DA604"/>
            </a:gs>
            <a:gs pos="100000">
              <a:srgbClr val="5DA604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/>
            <a:t>Test </a:t>
          </a:r>
        </a:p>
      </dsp:txBody>
      <dsp:txXfrm>
        <a:off x="2456539" y="1050368"/>
        <a:ext cx="1663334" cy="344396"/>
      </dsp:txXfrm>
    </dsp:sp>
    <dsp:sp modelId="{FBE5BBE2-7164-46FB-8097-28DA363AA31B}">
      <dsp:nvSpPr>
        <dsp:cNvPr id="0" name=""/>
        <dsp:cNvSpPr/>
      </dsp:nvSpPr>
      <dsp:spPr>
        <a:xfrm>
          <a:off x="2445824" y="1561738"/>
          <a:ext cx="1684764" cy="374646"/>
        </a:xfrm>
        <a:prstGeom prst="roundRect">
          <a:avLst>
            <a:gd name="adj" fmla="val 10000"/>
          </a:avLst>
        </a:prstGeom>
        <a:gradFill rotWithShape="0">
          <a:gsLst>
            <a:gs pos="69040">
              <a:srgbClr val="5DA604"/>
            </a:gs>
            <a:gs pos="0">
              <a:srgbClr val="5DA604"/>
            </a:gs>
            <a:gs pos="80000">
              <a:srgbClr val="5DA604"/>
            </a:gs>
            <a:gs pos="100000">
              <a:srgbClr val="5DA604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/>
            <a:t>VR (Virtual </a:t>
          </a:r>
          <a:r>
            <a:rPr lang="sv-SE" sz="1300" kern="1200" dirty="0" err="1"/>
            <a:t>reality</a:t>
          </a:r>
          <a:r>
            <a:rPr lang="sv-SE" sz="1300" kern="1200" dirty="0"/>
            <a:t>) </a:t>
          </a:r>
        </a:p>
      </dsp:txBody>
      <dsp:txXfrm>
        <a:off x="2456797" y="1572711"/>
        <a:ext cx="1662818" cy="352700"/>
      </dsp:txXfrm>
    </dsp:sp>
    <dsp:sp modelId="{9838B102-CBAD-4B9F-A877-3CD6ED815082}">
      <dsp:nvSpPr>
        <dsp:cNvPr id="0" name=""/>
        <dsp:cNvSpPr/>
      </dsp:nvSpPr>
      <dsp:spPr>
        <a:xfrm>
          <a:off x="2445824" y="2111360"/>
          <a:ext cx="1684764" cy="282409"/>
        </a:xfrm>
        <a:prstGeom prst="roundRect">
          <a:avLst>
            <a:gd name="adj" fmla="val 10000"/>
          </a:avLst>
        </a:prstGeom>
        <a:gradFill rotWithShape="0">
          <a:gsLst>
            <a:gs pos="64000">
              <a:srgbClr val="5DA604"/>
            </a:gs>
            <a:gs pos="80000">
              <a:srgbClr val="5DA604"/>
            </a:gs>
            <a:gs pos="100000">
              <a:srgbClr val="5DA604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/>
            <a:t>Soft skills</a:t>
          </a:r>
        </a:p>
      </dsp:txBody>
      <dsp:txXfrm>
        <a:off x="2454095" y="2119631"/>
        <a:ext cx="1668222" cy="265867"/>
      </dsp:txXfrm>
    </dsp:sp>
    <dsp:sp modelId="{A1934D36-FA97-4CCA-BD46-A7CBA87784B4}">
      <dsp:nvSpPr>
        <dsp:cNvPr id="0" name=""/>
        <dsp:cNvSpPr/>
      </dsp:nvSpPr>
      <dsp:spPr>
        <a:xfrm>
          <a:off x="2445824" y="2542999"/>
          <a:ext cx="1684764" cy="332333"/>
        </a:xfrm>
        <a:prstGeom prst="roundRect">
          <a:avLst>
            <a:gd name="adj" fmla="val 10000"/>
          </a:avLst>
        </a:prstGeom>
        <a:solidFill>
          <a:srgbClr val="66B10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/>
            <a:t>Industry information</a:t>
          </a:r>
        </a:p>
      </dsp:txBody>
      <dsp:txXfrm>
        <a:off x="2455558" y="2552733"/>
        <a:ext cx="1665296" cy="312865"/>
      </dsp:txXfrm>
    </dsp:sp>
    <dsp:sp modelId="{E492FB69-7C70-46D4-89D1-6A70CA4FD937}">
      <dsp:nvSpPr>
        <dsp:cNvPr id="0" name=""/>
        <dsp:cNvSpPr/>
      </dsp:nvSpPr>
      <dsp:spPr>
        <a:xfrm>
          <a:off x="2445824" y="3059030"/>
          <a:ext cx="1684764" cy="316521"/>
        </a:xfrm>
        <a:prstGeom prst="roundRect">
          <a:avLst>
            <a:gd name="adj" fmla="val 10000"/>
          </a:avLst>
        </a:prstGeom>
        <a:solidFill>
          <a:srgbClr val="66B10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 err="1"/>
            <a:t>Guidance</a:t>
          </a:r>
          <a:r>
            <a:rPr lang="sv-SE" sz="1300" kern="1200" dirty="0"/>
            <a:t> </a:t>
          </a:r>
        </a:p>
      </dsp:txBody>
      <dsp:txXfrm>
        <a:off x="2455095" y="3068301"/>
        <a:ext cx="1666222" cy="297979"/>
      </dsp:txXfrm>
    </dsp:sp>
    <dsp:sp modelId="{06EF56D4-83B4-4DC7-9558-AF909541C3B7}">
      <dsp:nvSpPr>
        <dsp:cNvPr id="0" name=""/>
        <dsp:cNvSpPr/>
      </dsp:nvSpPr>
      <dsp:spPr>
        <a:xfrm>
          <a:off x="4529440" y="0"/>
          <a:ext cx="2105955" cy="3878579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b="1" kern="1200" dirty="0">
              <a:solidFill>
                <a:srgbClr val="C00000"/>
              </a:solidFill>
            </a:rPr>
            <a:t>3 </a:t>
          </a:r>
          <a:r>
            <a:rPr lang="sv-SE" sz="900" b="1" kern="1200" dirty="0" err="1">
              <a:solidFill>
                <a:srgbClr val="C00000"/>
              </a:solidFill>
            </a:rPr>
            <a:t>Education</a:t>
          </a:r>
          <a:r>
            <a:rPr lang="sv-SE" sz="900" b="1" kern="1200" dirty="0">
              <a:solidFill>
                <a:srgbClr val="C00000"/>
              </a:solidFill>
            </a:rPr>
            <a:t>/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b="1" kern="1200" dirty="0" err="1">
              <a:solidFill>
                <a:srgbClr val="C00000"/>
              </a:solidFill>
            </a:rPr>
            <a:t>validation</a:t>
          </a:r>
          <a:endParaRPr lang="sv-SE" sz="900" b="1" kern="1200" dirty="0">
            <a:solidFill>
              <a:srgbClr val="C00000"/>
            </a:solidFill>
          </a:endParaRPr>
        </a:p>
      </dsp:txBody>
      <dsp:txXfrm>
        <a:off x="4529440" y="0"/>
        <a:ext cx="2105955" cy="1163573"/>
      </dsp:txXfrm>
    </dsp:sp>
    <dsp:sp modelId="{59D7EDAC-2198-482D-A779-195C6066D862}">
      <dsp:nvSpPr>
        <dsp:cNvPr id="0" name=""/>
        <dsp:cNvSpPr/>
      </dsp:nvSpPr>
      <dsp:spPr>
        <a:xfrm>
          <a:off x="4754507" y="1327633"/>
          <a:ext cx="1684764" cy="410481"/>
        </a:xfrm>
        <a:prstGeom prst="roundRect">
          <a:avLst>
            <a:gd name="adj" fmla="val 10000"/>
          </a:avLst>
        </a:prstGeom>
        <a:gradFill rotWithShape="0">
          <a:gsLst>
            <a:gs pos="68000">
              <a:schemeClr val="accent3">
                <a:lumMod val="75000"/>
              </a:schemeClr>
            </a:gs>
            <a:gs pos="100000">
              <a:schemeClr val="accent3">
                <a:lumMod val="75000"/>
              </a:schemeClr>
            </a:gs>
            <a:gs pos="100000">
              <a:srgbClr val="7030A0"/>
            </a:gs>
            <a:gs pos="100000">
              <a:srgbClr val="7030A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/>
            <a:t>Pre </a:t>
          </a:r>
          <a:r>
            <a:rPr lang="sv-SE" sz="1300" kern="1200" dirty="0" err="1"/>
            <a:t>vocational</a:t>
          </a:r>
          <a:r>
            <a:rPr lang="sv-SE" sz="1300" kern="1200" dirty="0"/>
            <a:t> </a:t>
          </a:r>
          <a:r>
            <a:rPr lang="sv-SE" sz="1300" kern="1200" dirty="0" err="1"/>
            <a:t>training</a:t>
          </a:r>
          <a:endParaRPr lang="sv-SE" sz="1300" kern="1200" dirty="0"/>
        </a:p>
      </dsp:txBody>
      <dsp:txXfrm>
        <a:off x="4766530" y="1339656"/>
        <a:ext cx="1660718" cy="386435"/>
      </dsp:txXfrm>
    </dsp:sp>
    <dsp:sp modelId="{5FF5F8F9-E004-4549-943C-F73C9270188F}">
      <dsp:nvSpPr>
        <dsp:cNvPr id="0" name=""/>
        <dsp:cNvSpPr/>
      </dsp:nvSpPr>
      <dsp:spPr>
        <a:xfrm>
          <a:off x="4754507" y="2067561"/>
          <a:ext cx="1684764" cy="5213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/>
            </a:gs>
            <a:gs pos="80000">
              <a:schemeClr val="accent3">
                <a:lumMod val="75000"/>
              </a:schemeClr>
            </a:gs>
            <a:gs pos="100000">
              <a:schemeClr val="accent3">
                <a:lumMod val="7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 err="1"/>
            <a:t>Vocational</a:t>
          </a:r>
          <a:r>
            <a:rPr lang="sv-SE" sz="1300" kern="1200" dirty="0"/>
            <a:t> </a:t>
          </a:r>
          <a:r>
            <a:rPr lang="sv-SE" sz="1300" kern="1200" dirty="0" err="1"/>
            <a:t>training</a:t>
          </a:r>
          <a:endParaRPr lang="sv-SE" sz="1300" kern="1200" dirty="0"/>
        </a:p>
      </dsp:txBody>
      <dsp:txXfrm>
        <a:off x="4769778" y="2082832"/>
        <a:ext cx="1654222" cy="490841"/>
      </dsp:txXfrm>
    </dsp:sp>
    <dsp:sp modelId="{C9EADFE2-0BDC-4C8A-9CA6-42970DD64C83}">
      <dsp:nvSpPr>
        <dsp:cNvPr id="0" name=""/>
        <dsp:cNvSpPr/>
      </dsp:nvSpPr>
      <dsp:spPr>
        <a:xfrm>
          <a:off x="4754507" y="2769687"/>
          <a:ext cx="1684764" cy="478626"/>
        </a:xfrm>
        <a:prstGeom prst="roundRect">
          <a:avLst>
            <a:gd name="adj" fmla="val 10000"/>
          </a:avLst>
        </a:prstGeom>
        <a:gradFill rotWithShape="0">
          <a:gsLst>
            <a:gs pos="100000">
              <a:srgbClr val="B73018"/>
            </a:gs>
            <a:gs pos="10000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100000">
              <a:srgbClr val="C2310B"/>
            </a:gs>
            <a:gs pos="96000">
              <a:schemeClr val="accent3">
                <a:lumMod val="75000"/>
              </a:schemeClr>
            </a:gs>
            <a:gs pos="100000">
              <a:schemeClr val="accent3">
                <a:lumMod val="75000"/>
              </a:schemeClr>
            </a:gs>
            <a:gs pos="25664">
              <a:schemeClr val="accent3">
                <a:lumMod val="75000"/>
              </a:schemeClr>
            </a:gs>
            <a:gs pos="100000">
              <a:schemeClr val="accent3">
                <a:lumMod val="75000"/>
              </a:schemeClr>
            </a:gs>
            <a:gs pos="100000">
              <a:schemeClr val="accent3">
                <a:lumMod val="75000"/>
              </a:schemeClr>
            </a:gs>
            <a:gs pos="100000">
              <a:schemeClr val="accent3">
                <a:lumMod val="7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 err="1"/>
            <a:t>Validation</a:t>
          </a:r>
          <a:endParaRPr lang="sv-SE" sz="1300" kern="1200" dirty="0"/>
        </a:p>
      </dsp:txBody>
      <dsp:txXfrm>
        <a:off x="4768525" y="2783705"/>
        <a:ext cx="1656728" cy="450590"/>
      </dsp:txXfrm>
    </dsp:sp>
    <dsp:sp modelId="{04D62664-E18C-40B2-B6E0-D8D56475C557}">
      <dsp:nvSpPr>
        <dsp:cNvPr id="0" name=""/>
        <dsp:cNvSpPr/>
      </dsp:nvSpPr>
      <dsp:spPr>
        <a:xfrm>
          <a:off x="6769797" y="0"/>
          <a:ext cx="1891821" cy="3878579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b="1" kern="1200" dirty="0">
              <a:solidFill>
                <a:srgbClr val="C00000"/>
              </a:solidFill>
            </a:rPr>
            <a:t>4 Job match</a:t>
          </a:r>
        </a:p>
      </dsp:txBody>
      <dsp:txXfrm>
        <a:off x="6769797" y="0"/>
        <a:ext cx="1891821" cy="1163573"/>
      </dsp:txXfrm>
    </dsp:sp>
    <dsp:sp modelId="{DEF45334-EF3A-4E8A-87C1-35965A385715}">
      <dsp:nvSpPr>
        <dsp:cNvPr id="0" name=""/>
        <dsp:cNvSpPr/>
      </dsp:nvSpPr>
      <dsp:spPr>
        <a:xfrm>
          <a:off x="6891732" y="1414519"/>
          <a:ext cx="1684764" cy="606621"/>
        </a:xfrm>
        <a:prstGeom prst="roundRect">
          <a:avLst>
            <a:gd name="adj" fmla="val 10000"/>
          </a:avLst>
        </a:prstGeom>
        <a:gradFill rotWithShape="0">
          <a:gsLst>
            <a:gs pos="56000">
              <a:srgbClr val="0070C0"/>
            </a:gs>
            <a:gs pos="80000">
              <a:srgbClr val="0070C0"/>
            </a:gs>
            <a:gs pos="100000">
              <a:srgbClr val="0070C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/>
            <a:t> Internship</a:t>
          </a:r>
        </a:p>
      </dsp:txBody>
      <dsp:txXfrm>
        <a:off x="6909499" y="1432286"/>
        <a:ext cx="1649230" cy="571087"/>
      </dsp:txXfrm>
    </dsp:sp>
    <dsp:sp modelId="{E66404AD-EC8B-4124-AF46-7911DD0DD7B5}">
      <dsp:nvSpPr>
        <dsp:cNvPr id="0" name=""/>
        <dsp:cNvSpPr/>
      </dsp:nvSpPr>
      <dsp:spPr>
        <a:xfrm>
          <a:off x="6881522" y="2386286"/>
          <a:ext cx="1684764" cy="644790"/>
        </a:xfrm>
        <a:prstGeom prst="roundRect">
          <a:avLst>
            <a:gd name="adj" fmla="val 10000"/>
          </a:avLst>
        </a:prstGeom>
        <a:gradFill rotWithShape="0">
          <a:gsLst>
            <a:gs pos="79000">
              <a:srgbClr val="0070C0"/>
            </a:gs>
            <a:gs pos="80000">
              <a:srgbClr val="0070C0"/>
            </a:gs>
            <a:gs pos="90260">
              <a:srgbClr val="0070C0"/>
            </a:gs>
            <a:gs pos="100000">
              <a:srgbClr val="0070C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 dirty="0" err="1"/>
            <a:t>Employment</a:t>
          </a:r>
          <a:endParaRPr lang="sv-SE" sz="1300" kern="1200" dirty="0"/>
        </a:p>
      </dsp:txBody>
      <dsp:txXfrm>
        <a:off x="6900407" y="2405171"/>
        <a:ext cx="1646994" cy="607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5A736-AFFE-4974-858F-4EBD9B6980DF}" type="datetimeFigureOut">
              <a:rPr lang="en-BE" smtClean="0"/>
              <a:t>19/06/2023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E000D-41A6-408F-965E-69C8F4F1B74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70546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1fd7c76394_1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21fd7c76394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4645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1fd7c76394_1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21fd7c76394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9532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1fd7c76394_1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21fd7c76394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2790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1fd7c76394_1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21fd7c76394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0544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1fd7c76394_1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21fd7c76394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541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1fd7c76394_1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g21fd7c76394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112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1fd7c76394_1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21fd7c76394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5286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1fd7c76394_1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21fd7c76394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6906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 and text">
  <p:cSld name="Big Picture and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4"/>
          <p:cNvSpPr/>
          <p:nvPr/>
        </p:nvSpPr>
        <p:spPr>
          <a:xfrm>
            <a:off x="0" y="7798595"/>
            <a:ext cx="15240000" cy="773906"/>
          </a:xfrm>
          <a:prstGeom prst="rect">
            <a:avLst/>
          </a:prstGeom>
          <a:solidFill>
            <a:srgbClr val="E2F7AE"/>
          </a:solidFill>
          <a:ln>
            <a:noFill/>
          </a:ln>
        </p:spPr>
        <p:txBody>
          <a:bodyPr spcFirstLastPara="1" wrap="square" lIns="114281" tIns="57125" rIns="114281" bIns="5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14"/>
          <p:cNvSpPr txBox="1">
            <a:spLocks noGrp="1"/>
          </p:cNvSpPr>
          <p:nvPr>
            <p:ph type="sldNum" idx="12"/>
          </p:nvPr>
        </p:nvSpPr>
        <p:spPr>
          <a:xfrm>
            <a:off x="1047751" y="7945438"/>
            <a:ext cx="3429000" cy="456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8" name="Google Shape;28;p14"/>
          <p:cNvSpPr txBox="1">
            <a:spLocks noGrp="1"/>
          </p:cNvSpPr>
          <p:nvPr>
            <p:ph type="body" idx="1"/>
          </p:nvPr>
        </p:nvSpPr>
        <p:spPr>
          <a:xfrm>
            <a:off x="1049736" y="2282033"/>
            <a:ext cx="6447234" cy="503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71500" lvl="0" indent="-28575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 b="0">
                <a:solidFill>
                  <a:schemeClr val="dk1"/>
                </a:solidFill>
              </a:defRPr>
            </a:lvl1pPr>
            <a:lvl2pPr marL="1143000" lvl="1" indent="-285750" algn="l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 b="1"/>
            </a:lvl2pPr>
            <a:lvl3pPr marL="1714500" lvl="2" indent="-285750" algn="l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250" b="1"/>
            </a:lvl3pPr>
            <a:lvl4pPr marL="2286000" lvl="3" indent="-285750" algn="l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/>
            </a:lvl4pPr>
            <a:lvl5pPr marL="2857500" lvl="4" indent="-285750" algn="l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/>
            </a:lvl5pPr>
            <a:lvl6pPr marL="3429000" lvl="5" indent="-285750" algn="l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/>
            </a:lvl6pPr>
            <a:lvl7pPr marL="4000500" lvl="6" indent="-285750" algn="l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/>
            </a:lvl7pPr>
            <a:lvl8pPr marL="4572000" lvl="7" indent="-285750" algn="l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/>
            </a:lvl8pPr>
            <a:lvl9pPr marL="5143500" lvl="8" indent="-285750" algn="l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/>
            </a:lvl9pPr>
          </a:lstStyle>
          <a:p>
            <a:endParaRPr/>
          </a:p>
        </p:txBody>
      </p:sp>
      <p:sp>
        <p:nvSpPr>
          <p:cNvPr id="29" name="Google Shape;29;p14"/>
          <p:cNvSpPr>
            <a:spLocks noGrp="1"/>
          </p:cNvSpPr>
          <p:nvPr>
            <p:ph type="pic" idx="2"/>
          </p:nvPr>
        </p:nvSpPr>
        <p:spPr>
          <a:xfrm>
            <a:off x="8348267" y="1"/>
            <a:ext cx="6891734" cy="7798594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14"/>
          <p:cNvSpPr txBox="1">
            <a:spLocks noGrp="1"/>
          </p:cNvSpPr>
          <p:nvPr>
            <p:ph type="ftr" idx="11"/>
          </p:nvPr>
        </p:nvSpPr>
        <p:spPr>
          <a:xfrm>
            <a:off x="5048250" y="7945438"/>
            <a:ext cx="5143500" cy="456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1" name="Google Shape;31;p14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152587" y="7995659"/>
            <a:ext cx="2039663" cy="35596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4"/>
          <p:cNvSpPr txBox="1">
            <a:spLocks noGrp="1"/>
          </p:cNvSpPr>
          <p:nvPr>
            <p:ph type="title"/>
          </p:nvPr>
        </p:nvSpPr>
        <p:spPr>
          <a:xfrm>
            <a:off x="1047749" y="1231744"/>
            <a:ext cx="6447234" cy="10502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675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2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2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2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2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2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2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2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2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4613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904850" y="2721951"/>
            <a:ext cx="11429550" cy="34624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22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761850" y="4183674"/>
            <a:ext cx="13715550" cy="61555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9221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A8E14B-2826-7939-D0C6-26E12AD55821}"/>
              </a:ext>
            </a:extLst>
          </p:cNvPr>
          <p:cNvSpPr/>
          <p:nvPr userDrawn="1"/>
        </p:nvSpPr>
        <p:spPr>
          <a:xfrm rot="16200000">
            <a:off x="7547427" y="447104"/>
            <a:ext cx="133484" cy="15251668"/>
          </a:xfrm>
          <a:prstGeom prst="rect">
            <a:avLst/>
          </a:prstGeom>
          <a:solidFill>
            <a:srgbClr val="672D87"/>
          </a:solidFill>
          <a:ln>
            <a:solidFill>
              <a:srgbClr val="672D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2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3333EE-1293-95A3-65DD-2D91064D41E2}"/>
              </a:ext>
            </a:extLst>
          </p:cNvPr>
          <p:cNvSpPr/>
          <p:nvPr userDrawn="1"/>
        </p:nvSpPr>
        <p:spPr>
          <a:xfrm rot="16200000">
            <a:off x="7407866" y="744758"/>
            <a:ext cx="424269" cy="15240000"/>
          </a:xfrm>
          <a:prstGeom prst="rect">
            <a:avLst/>
          </a:prstGeom>
          <a:solidFill>
            <a:srgbClr val="00983A"/>
          </a:solidFill>
          <a:ln>
            <a:solidFill>
              <a:srgbClr val="009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2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668A7F-DA4B-3BC7-D83E-35B2E8B88E54}"/>
              </a:ext>
            </a:extLst>
          </p:cNvPr>
          <p:cNvSpPr/>
          <p:nvPr userDrawn="1"/>
        </p:nvSpPr>
        <p:spPr>
          <a:xfrm rot="16200000">
            <a:off x="7547426" y="325283"/>
            <a:ext cx="133483" cy="15228336"/>
          </a:xfrm>
          <a:prstGeom prst="rect">
            <a:avLst/>
          </a:prstGeom>
          <a:solidFill>
            <a:srgbClr val="F9B233"/>
          </a:solidFill>
          <a:ln>
            <a:solidFill>
              <a:srgbClr val="F9B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250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DBBE5EB-31D4-6F78-8927-8917DF44CA2C}"/>
              </a:ext>
            </a:extLst>
          </p:cNvPr>
          <p:cNvSpPr>
            <a:spLocks noGrp="1"/>
          </p:cNvSpPr>
          <p:nvPr userDrawn="1"/>
        </p:nvSpPr>
        <p:spPr>
          <a:xfrm>
            <a:off x="292395" y="8152625"/>
            <a:ext cx="14819129" cy="419876"/>
          </a:xfrm>
          <a:prstGeom prst="rect">
            <a:avLst/>
          </a:prstGeom>
        </p:spPr>
        <p:txBody>
          <a:bodyPr vert="horz" lIns="114300" tIns="57150" rIns="114300" bIns="5715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1750" b="1" dirty="0">
                <a:solidFill>
                  <a:schemeClr val="bg1"/>
                </a:solidFill>
              </a:rPr>
              <a:t>SHAPE-EU – 20/06/2023 – AHI </a:t>
            </a:r>
            <a:r>
              <a:rPr lang="fr-BE" sz="1750" b="1" dirty="0" err="1">
                <a:solidFill>
                  <a:schemeClr val="bg1"/>
                </a:solidFill>
              </a:rPr>
              <a:t>Summit</a:t>
            </a:r>
            <a:r>
              <a:rPr lang="fr-BE" sz="1750" b="1" dirty="0">
                <a:solidFill>
                  <a:schemeClr val="bg1"/>
                </a:solidFill>
              </a:rPr>
              <a:t> - </a:t>
            </a:r>
            <a:r>
              <a:rPr lang="en-GB" sz="1750" b="1" dirty="0">
                <a:solidFill>
                  <a:schemeClr val="bg1"/>
                </a:solidFill>
              </a:rPr>
              <a:t>Inventing the wheel: financing mechanisms that suit integrated approaches to renovation</a:t>
            </a:r>
            <a:r>
              <a:rPr lang="fr-BE" sz="1750" b="1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D35D3C8C-988D-CC4E-1D9D-1DAAE5D5A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9937" y="432821"/>
            <a:ext cx="803911" cy="74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34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60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jpeg"/><Relationship Id="rId7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67.jpe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68.png"/><Relationship Id="rId9" Type="http://schemas.microsoft.com/office/2007/relationships/diagramDrawing" Target="../diagrams/drawing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794" t="16638" r="2269" b="24344"/>
          <a:stretch>
            <a:fillRect/>
          </a:stretch>
        </p:blipFill>
        <p:spPr>
          <a:xfrm>
            <a:off x="0" y="0"/>
            <a:ext cx="15240000" cy="85725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8100000">
            <a:off x="7725499" y="7382872"/>
            <a:ext cx="7620590" cy="7620590"/>
          </a:xfrm>
          <a:custGeom>
            <a:avLst/>
            <a:gdLst/>
            <a:ahLst/>
            <a:cxnLst/>
            <a:rect l="l" t="t" r="r" b="b"/>
            <a:pathLst>
              <a:path w="7620590" h="7620590">
                <a:moveTo>
                  <a:pt x="0" y="0"/>
                </a:moveTo>
                <a:lnTo>
                  <a:pt x="7620591" y="0"/>
                </a:lnTo>
                <a:lnTo>
                  <a:pt x="7620591" y="7620590"/>
                </a:lnTo>
                <a:lnTo>
                  <a:pt x="0" y="76205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00000">
            <a:off x="-242311" y="4729312"/>
            <a:ext cx="8244593" cy="8244593"/>
          </a:xfrm>
          <a:custGeom>
            <a:avLst/>
            <a:gdLst/>
            <a:ahLst/>
            <a:cxnLst/>
            <a:rect l="l" t="t" r="r" b="b"/>
            <a:pathLst>
              <a:path w="8244593" h="8244593">
                <a:moveTo>
                  <a:pt x="0" y="0"/>
                </a:moveTo>
                <a:lnTo>
                  <a:pt x="8244593" y="0"/>
                </a:lnTo>
                <a:lnTo>
                  <a:pt x="8244593" y="8244593"/>
                </a:lnTo>
                <a:lnTo>
                  <a:pt x="0" y="8244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100000">
            <a:off x="9198276" y="7007273"/>
            <a:ext cx="7620590" cy="7620590"/>
          </a:xfrm>
          <a:custGeom>
            <a:avLst/>
            <a:gdLst/>
            <a:ahLst/>
            <a:cxnLst/>
            <a:rect l="l" t="t" r="r" b="b"/>
            <a:pathLst>
              <a:path w="7620590" h="7620590">
                <a:moveTo>
                  <a:pt x="0" y="0"/>
                </a:moveTo>
                <a:lnTo>
                  <a:pt x="7620590" y="0"/>
                </a:lnTo>
                <a:lnTo>
                  <a:pt x="7620590" y="7620590"/>
                </a:lnTo>
                <a:lnTo>
                  <a:pt x="0" y="76205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62705" y="6173367"/>
            <a:ext cx="891733" cy="1075019"/>
          </a:xfrm>
          <a:custGeom>
            <a:avLst/>
            <a:gdLst/>
            <a:ahLst/>
            <a:cxnLst/>
            <a:rect l="l" t="t" r="r" b="b"/>
            <a:pathLst>
              <a:path w="891733" h="1075019">
                <a:moveTo>
                  <a:pt x="0" y="0"/>
                </a:moveTo>
                <a:lnTo>
                  <a:pt x="891733" y="0"/>
                </a:lnTo>
                <a:lnTo>
                  <a:pt x="891733" y="1075019"/>
                </a:lnTo>
                <a:lnTo>
                  <a:pt x="0" y="10750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00000">
            <a:off x="5809003" y="-4673410"/>
            <a:ext cx="8244593" cy="8244593"/>
          </a:xfrm>
          <a:custGeom>
            <a:avLst/>
            <a:gdLst/>
            <a:ahLst/>
            <a:cxnLst/>
            <a:rect l="l" t="t" r="r" b="b"/>
            <a:pathLst>
              <a:path w="8244593" h="8244593">
                <a:moveTo>
                  <a:pt x="0" y="0"/>
                </a:moveTo>
                <a:lnTo>
                  <a:pt x="8244593" y="0"/>
                </a:lnTo>
                <a:lnTo>
                  <a:pt x="8244593" y="8244593"/>
                </a:lnTo>
                <a:lnTo>
                  <a:pt x="0" y="82445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62705" y="7915275"/>
            <a:ext cx="2565626" cy="538781"/>
          </a:xfrm>
          <a:custGeom>
            <a:avLst/>
            <a:gdLst/>
            <a:ahLst/>
            <a:cxnLst/>
            <a:rect l="l" t="t" r="r" b="b"/>
            <a:pathLst>
              <a:path w="2565626" h="538781">
                <a:moveTo>
                  <a:pt x="0" y="0"/>
                </a:moveTo>
                <a:lnTo>
                  <a:pt x="2565625" y="0"/>
                </a:lnTo>
                <a:lnTo>
                  <a:pt x="2565625" y="538781"/>
                </a:lnTo>
                <a:lnTo>
                  <a:pt x="0" y="5387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53390" y="5212019"/>
            <a:ext cx="6653191" cy="111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Light Bold"/>
              </a:rPr>
              <a:t>20 June 2023</a:t>
            </a:r>
          </a:p>
          <a:p>
            <a:pPr algn="ctr">
              <a:lnSpc>
                <a:spcPts val="4066"/>
              </a:lnSpc>
            </a:pPr>
            <a:endParaRPr lang="en-US" sz="3504">
              <a:solidFill>
                <a:srgbClr val="FFFFFF"/>
              </a:solidFill>
              <a:latin typeface="Barlow Ligh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549679" y="7408012"/>
            <a:ext cx="4917784" cy="30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0"/>
              </a:lnSpc>
            </a:pPr>
            <a:r>
              <a:rPr lang="en-US" sz="1779">
                <a:solidFill>
                  <a:srgbClr val="672D87"/>
                </a:solidFill>
                <a:latin typeface="Barlow Bold Bold"/>
              </a:rPr>
              <a:t>www.shape-affordablehousing.eu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3390" y="6032472"/>
            <a:ext cx="6653191" cy="1215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Affordable Housing Initiative </a:t>
            </a:r>
          </a:p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Finance Summit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57150" y="7677356"/>
            <a:ext cx="8317284" cy="514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004">
                <a:solidFill>
                  <a:srgbClr val="FFFFFF"/>
                </a:solidFill>
                <a:latin typeface="Barlow Light Bold"/>
              </a:rPr>
              <a:t>Paris, France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97409" y="1225886"/>
            <a:ext cx="7267782" cy="596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Welcome Words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83198" y="449489"/>
            <a:ext cx="6653191" cy="596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Light Bold"/>
              </a:rPr>
              <a:t>9h30-10h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72658" y="2745575"/>
            <a:ext cx="8317284" cy="514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004">
                <a:solidFill>
                  <a:srgbClr val="FFFFFF"/>
                </a:solidFill>
                <a:latin typeface="Barlow Light Bold"/>
              </a:rPr>
              <a:t>Académie du Climat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83250" y="5613822"/>
            <a:ext cx="7320640" cy="3131421"/>
          </a:xfrm>
          <a:custGeom>
            <a:avLst/>
            <a:gdLst/>
            <a:ahLst/>
            <a:cxnLst/>
            <a:rect l="l" t="t" r="r" b="b"/>
            <a:pathLst>
              <a:path w="7320640" h="3131421">
                <a:moveTo>
                  <a:pt x="0" y="0"/>
                </a:moveTo>
                <a:lnTo>
                  <a:pt x="7320641" y="0"/>
                </a:lnTo>
                <a:lnTo>
                  <a:pt x="7320641" y="3131421"/>
                </a:lnTo>
                <a:lnTo>
                  <a:pt x="0" y="31314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226799" y="1675726"/>
            <a:ext cx="2013234" cy="2013226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2389" b="-12389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574843" y="1675726"/>
            <a:ext cx="2013234" cy="2013226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2687" b="-2687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5400000">
            <a:off x="287364" y="364039"/>
            <a:ext cx="1139773" cy="986422"/>
          </a:xfrm>
          <a:custGeom>
            <a:avLst/>
            <a:gdLst/>
            <a:ahLst/>
            <a:cxnLst/>
            <a:rect l="l" t="t" r="r" b="b"/>
            <a:pathLst>
              <a:path w="1139773" h="986422">
                <a:moveTo>
                  <a:pt x="0" y="0"/>
                </a:moveTo>
                <a:lnTo>
                  <a:pt x="1139772" y="0"/>
                </a:lnTo>
                <a:lnTo>
                  <a:pt x="1139772" y="986422"/>
                </a:lnTo>
                <a:lnTo>
                  <a:pt x="0" y="9864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57250" y="6548337"/>
            <a:ext cx="6462922" cy="1166913"/>
            <a:chOff x="0" y="0"/>
            <a:chExt cx="2042603" cy="3688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42603" cy="368802"/>
            </a:xfrm>
            <a:custGeom>
              <a:avLst/>
              <a:gdLst/>
              <a:ahLst/>
              <a:cxnLst/>
              <a:rect l="l" t="t" r="r" b="b"/>
              <a:pathLst>
                <a:path w="2042603" h="368802">
                  <a:moveTo>
                    <a:pt x="50312" y="0"/>
                  </a:moveTo>
                  <a:lnTo>
                    <a:pt x="1992291" y="0"/>
                  </a:lnTo>
                  <a:cubicBezTo>
                    <a:pt x="2005634" y="0"/>
                    <a:pt x="2018431" y="5301"/>
                    <a:pt x="2027867" y="14736"/>
                  </a:cubicBezTo>
                  <a:cubicBezTo>
                    <a:pt x="2037302" y="24171"/>
                    <a:pt x="2042603" y="36968"/>
                    <a:pt x="2042603" y="50312"/>
                  </a:cubicBezTo>
                  <a:lnTo>
                    <a:pt x="2042603" y="318490"/>
                  </a:lnTo>
                  <a:cubicBezTo>
                    <a:pt x="2042603" y="346277"/>
                    <a:pt x="2020077" y="368802"/>
                    <a:pt x="1992291" y="368802"/>
                  </a:cubicBezTo>
                  <a:lnTo>
                    <a:pt x="50312" y="368802"/>
                  </a:lnTo>
                  <a:cubicBezTo>
                    <a:pt x="22525" y="368802"/>
                    <a:pt x="0" y="346277"/>
                    <a:pt x="0" y="318490"/>
                  </a:cubicBezTo>
                  <a:lnTo>
                    <a:pt x="0" y="50312"/>
                  </a:lnTo>
                  <a:cubicBezTo>
                    <a:pt x="0" y="22525"/>
                    <a:pt x="22525" y="0"/>
                    <a:pt x="50312" y="0"/>
                  </a:cubicBezTo>
                  <a:close/>
                </a:path>
              </a:pathLst>
            </a:custGeom>
            <a:solidFill>
              <a:srgbClr val="00983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0"/>
                </a:lnSpc>
              </a:pPr>
              <a:endParaRPr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919698" y="1715412"/>
            <a:ext cx="2013234" cy="2013226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9493" r="-40505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2233569" y="1675726"/>
            <a:ext cx="2013234" cy="2013226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4874109" y="3922992"/>
            <a:ext cx="2718614" cy="1041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4"/>
              </a:lnSpc>
            </a:pPr>
            <a:r>
              <a:rPr lang="en-US" sz="2224">
                <a:solidFill>
                  <a:srgbClr val="000000"/>
                </a:solidFill>
                <a:latin typeface="Barlow Bold Bold"/>
              </a:rPr>
              <a:t>Eduard Perard</a:t>
            </a:r>
          </a:p>
          <a:p>
            <a:pPr algn="ctr">
              <a:lnSpc>
                <a:spcPts val="2595"/>
              </a:lnSpc>
            </a:pPr>
            <a:r>
              <a:rPr lang="en-US" sz="1853">
                <a:solidFill>
                  <a:srgbClr val="000000"/>
                </a:solidFill>
                <a:latin typeface="Barlow Light"/>
              </a:rPr>
              <a:t> Head of Urban Development Division, EIB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956447" y="3922992"/>
            <a:ext cx="3250024" cy="169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4"/>
              </a:lnSpc>
            </a:pPr>
            <a:r>
              <a:rPr lang="en-US" sz="2224">
                <a:solidFill>
                  <a:srgbClr val="000000"/>
                </a:solidFill>
                <a:latin typeface="Barlow Bold Bold"/>
              </a:rPr>
              <a:t>Carlos Sanchez Rivero</a:t>
            </a:r>
          </a:p>
          <a:p>
            <a:pPr algn="ctr">
              <a:lnSpc>
                <a:spcPts val="2595"/>
              </a:lnSpc>
            </a:pPr>
            <a:r>
              <a:rPr lang="en-US" sz="1853">
                <a:solidFill>
                  <a:srgbClr val="000000"/>
                </a:solidFill>
                <a:latin typeface="Barlow Light Light"/>
              </a:rPr>
              <a:t>Team Leader Financing for Energy Efficiency, DG ENER, European Commission</a:t>
            </a:r>
          </a:p>
          <a:p>
            <a:pPr algn="ctr">
              <a:lnSpc>
                <a:spcPts val="2595"/>
              </a:lnSpc>
            </a:pPr>
            <a:endParaRPr lang="en-US" sz="1853">
              <a:solidFill>
                <a:srgbClr val="000000"/>
              </a:solidFill>
              <a:latin typeface="Barlow Light Ligh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20659" y="6614959"/>
            <a:ext cx="5736105" cy="97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6"/>
              </a:lnSpc>
            </a:pPr>
            <a:r>
              <a:rPr lang="en-US" sz="2804">
                <a:solidFill>
                  <a:srgbClr val="FFFFFF"/>
                </a:solidFill>
                <a:latin typeface="Barlow Light Bold"/>
              </a:rPr>
              <a:t>1st panel - The perspective of the housing providers and cities: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67008" y="3922992"/>
            <a:ext cx="2718614" cy="1354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4"/>
              </a:lnSpc>
            </a:pPr>
            <a:r>
              <a:rPr lang="en-US" sz="2224">
                <a:solidFill>
                  <a:srgbClr val="000000"/>
                </a:solidFill>
                <a:latin typeface="Barlow Bold Bold"/>
              </a:rPr>
              <a:t>Laurent Zylberberg</a:t>
            </a:r>
          </a:p>
          <a:p>
            <a:pPr algn="ctr">
              <a:lnSpc>
                <a:spcPts val="2595"/>
              </a:lnSpc>
            </a:pPr>
            <a:r>
              <a:rPr lang="en-US" sz="1853">
                <a:solidFill>
                  <a:srgbClr val="000000"/>
                </a:solidFill>
                <a:latin typeface="Barlow Light"/>
              </a:rPr>
              <a:t>President of European Long-Term Investors Association (ELTI)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80879" y="3922992"/>
            <a:ext cx="2718614" cy="136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4"/>
              </a:lnSpc>
            </a:pPr>
            <a:r>
              <a:rPr lang="en-US" sz="2224">
                <a:solidFill>
                  <a:srgbClr val="000000"/>
                </a:solidFill>
                <a:latin typeface="Barlow Bold Bold"/>
              </a:rPr>
              <a:t>Jonathan Denness</a:t>
            </a:r>
          </a:p>
          <a:p>
            <a:pPr algn="ctr">
              <a:lnSpc>
                <a:spcPts val="2595"/>
              </a:lnSpc>
            </a:pPr>
            <a:r>
              <a:rPr lang="en-US" sz="1853">
                <a:solidFill>
                  <a:srgbClr val="000000"/>
                </a:solidFill>
                <a:latin typeface="Barlow Light"/>
              </a:rPr>
              <a:t>-Head of Unit, Financial instruments Unit, DG Regio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20172" y="5287413"/>
            <a:ext cx="8083718" cy="3457829"/>
          </a:xfrm>
          <a:custGeom>
            <a:avLst/>
            <a:gdLst/>
            <a:ahLst/>
            <a:cxnLst/>
            <a:rect l="l" t="t" r="r" b="b"/>
            <a:pathLst>
              <a:path w="8083718" h="3457829">
                <a:moveTo>
                  <a:pt x="0" y="0"/>
                </a:moveTo>
                <a:lnTo>
                  <a:pt x="8083719" y="0"/>
                </a:lnTo>
                <a:lnTo>
                  <a:pt x="8083719" y="3457830"/>
                </a:lnTo>
                <a:lnTo>
                  <a:pt x="0" y="3457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710347" y="857250"/>
            <a:ext cx="2715199" cy="271518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99" r="-24999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221039" y="857250"/>
            <a:ext cx="2715199" cy="271518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4583" b="-14583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736463" y="857250"/>
            <a:ext cx="2715199" cy="271518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5400000">
            <a:off x="287364" y="364039"/>
            <a:ext cx="1139773" cy="986422"/>
          </a:xfrm>
          <a:custGeom>
            <a:avLst/>
            <a:gdLst/>
            <a:ahLst/>
            <a:cxnLst/>
            <a:rect l="l" t="t" r="r" b="b"/>
            <a:pathLst>
              <a:path w="1139773" h="986422">
                <a:moveTo>
                  <a:pt x="0" y="0"/>
                </a:moveTo>
                <a:lnTo>
                  <a:pt x="1139772" y="0"/>
                </a:lnTo>
                <a:lnTo>
                  <a:pt x="1139772" y="986422"/>
                </a:lnTo>
                <a:lnTo>
                  <a:pt x="0" y="986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857250" y="6548337"/>
            <a:ext cx="6462922" cy="1166913"/>
            <a:chOff x="0" y="0"/>
            <a:chExt cx="2042603" cy="3688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42603" cy="368802"/>
            </a:xfrm>
            <a:custGeom>
              <a:avLst/>
              <a:gdLst/>
              <a:ahLst/>
              <a:cxnLst/>
              <a:rect l="l" t="t" r="r" b="b"/>
              <a:pathLst>
                <a:path w="2042603" h="368802">
                  <a:moveTo>
                    <a:pt x="50312" y="0"/>
                  </a:moveTo>
                  <a:lnTo>
                    <a:pt x="1992291" y="0"/>
                  </a:lnTo>
                  <a:cubicBezTo>
                    <a:pt x="2005634" y="0"/>
                    <a:pt x="2018431" y="5301"/>
                    <a:pt x="2027867" y="14736"/>
                  </a:cubicBezTo>
                  <a:cubicBezTo>
                    <a:pt x="2037302" y="24171"/>
                    <a:pt x="2042603" y="36968"/>
                    <a:pt x="2042603" y="50312"/>
                  </a:cubicBezTo>
                  <a:lnTo>
                    <a:pt x="2042603" y="318490"/>
                  </a:lnTo>
                  <a:cubicBezTo>
                    <a:pt x="2042603" y="346277"/>
                    <a:pt x="2020077" y="368802"/>
                    <a:pt x="1992291" y="368802"/>
                  </a:cubicBezTo>
                  <a:lnTo>
                    <a:pt x="50312" y="368802"/>
                  </a:lnTo>
                  <a:cubicBezTo>
                    <a:pt x="22525" y="368802"/>
                    <a:pt x="0" y="346277"/>
                    <a:pt x="0" y="318490"/>
                  </a:cubicBezTo>
                  <a:lnTo>
                    <a:pt x="0" y="50312"/>
                  </a:lnTo>
                  <a:cubicBezTo>
                    <a:pt x="0" y="22525"/>
                    <a:pt x="22525" y="0"/>
                    <a:pt x="50312" y="0"/>
                  </a:cubicBezTo>
                  <a:close/>
                </a:path>
              </a:pathLst>
            </a:custGeom>
            <a:solidFill>
              <a:srgbClr val="00983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19484" y="3871364"/>
            <a:ext cx="3648922" cy="141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Barlow Bold Bold"/>
              </a:rPr>
              <a:t>Donal McManus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Barlow Light"/>
              </a:rPr>
              <a:t>CEO of Irish Council for Social Housing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07584" y="3771838"/>
            <a:ext cx="3424833" cy="141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Barlow Bold Bold"/>
              </a:rPr>
              <a:t>María Montes Miguel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Barlow Light Bold"/>
              </a:rPr>
              <a:t> </a:t>
            </a:r>
            <a:r>
              <a:rPr lang="en-US" sz="2500">
                <a:solidFill>
                  <a:srgbClr val="000000"/>
                </a:solidFill>
                <a:latin typeface="Barlow Light"/>
              </a:rPr>
              <a:t>Director General, AVS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Barlow Light"/>
              </a:rPr>
              <a:t>Spain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36149" y="3771838"/>
            <a:ext cx="4476393" cy="97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Barlow Bold Bold"/>
              </a:rPr>
              <a:t>André Sobczak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Barlow Light Light"/>
              </a:rPr>
              <a:t>Secretary General of EUROCITES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0659" y="6614959"/>
            <a:ext cx="5736105" cy="97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6"/>
              </a:lnSpc>
            </a:pPr>
            <a:r>
              <a:rPr lang="en-US" sz="2804">
                <a:solidFill>
                  <a:srgbClr val="FFFFFF"/>
                </a:solidFill>
                <a:latin typeface="Barlow Light Bold"/>
              </a:rPr>
              <a:t>2nd panel - The perspective of the housing providers and cities: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794" t="16638" r="2269" b="24344"/>
          <a:stretch>
            <a:fillRect/>
          </a:stretch>
        </p:blipFill>
        <p:spPr>
          <a:xfrm>
            <a:off x="0" y="0"/>
            <a:ext cx="15240000" cy="85725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8100000">
            <a:off x="7725499" y="7382872"/>
            <a:ext cx="7620590" cy="7620590"/>
          </a:xfrm>
          <a:custGeom>
            <a:avLst/>
            <a:gdLst/>
            <a:ahLst/>
            <a:cxnLst/>
            <a:rect l="l" t="t" r="r" b="b"/>
            <a:pathLst>
              <a:path w="7620590" h="7620590">
                <a:moveTo>
                  <a:pt x="0" y="0"/>
                </a:moveTo>
                <a:lnTo>
                  <a:pt x="7620591" y="0"/>
                </a:lnTo>
                <a:lnTo>
                  <a:pt x="7620591" y="7620590"/>
                </a:lnTo>
                <a:lnTo>
                  <a:pt x="0" y="76205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00000">
            <a:off x="-242311" y="4729312"/>
            <a:ext cx="8244593" cy="8244593"/>
          </a:xfrm>
          <a:custGeom>
            <a:avLst/>
            <a:gdLst/>
            <a:ahLst/>
            <a:cxnLst/>
            <a:rect l="l" t="t" r="r" b="b"/>
            <a:pathLst>
              <a:path w="8244593" h="8244593">
                <a:moveTo>
                  <a:pt x="0" y="0"/>
                </a:moveTo>
                <a:lnTo>
                  <a:pt x="8244593" y="0"/>
                </a:lnTo>
                <a:lnTo>
                  <a:pt x="8244593" y="8244593"/>
                </a:lnTo>
                <a:lnTo>
                  <a:pt x="0" y="8244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100000">
            <a:off x="9198276" y="7007273"/>
            <a:ext cx="7620590" cy="7620590"/>
          </a:xfrm>
          <a:custGeom>
            <a:avLst/>
            <a:gdLst/>
            <a:ahLst/>
            <a:cxnLst/>
            <a:rect l="l" t="t" r="r" b="b"/>
            <a:pathLst>
              <a:path w="7620590" h="7620590">
                <a:moveTo>
                  <a:pt x="0" y="0"/>
                </a:moveTo>
                <a:lnTo>
                  <a:pt x="7620590" y="0"/>
                </a:lnTo>
                <a:lnTo>
                  <a:pt x="7620590" y="7620590"/>
                </a:lnTo>
                <a:lnTo>
                  <a:pt x="0" y="76205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66107" y="5632283"/>
            <a:ext cx="1340564" cy="1616103"/>
          </a:xfrm>
          <a:custGeom>
            <a:avLst/>
            <a:gdLst/>
            <a:ahLst/>
            <a:cxnLst/>
            <a:rect l="l" t="t" r="r" b="b"/>
            <a:pathLst>
              <a:path w="1340564" h="1616103">
                <a:moveTo>
                  <a:pt x="0" y="0"/>
                </a:moveTo>
                <a:lnTo>
                  <a:pt x="1340564" y="0"/>
                </a:lnTo>
                <a:lnTo>
                  <a:pt x="1340564" y="1616103"/>
                </a:lnTo>
                <a:lnTo>
                  <a:pt x="0" y="16161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00000">
            <a:off x="5809003" y="-3852958"/>
            <a:ext cx="8244593" cy="8244593"/>
          </a:xfrm>
          <a:custGeom>
            <a:avLst/>
            <a:gdLst/>
            <a:ahLst/>
            <a:cxnLst/>
            <a:rect l="l" t="t" r="r" b="b"/>
            <a:pathLst>
              <a:path w="8244593" h="8244593">
                <a:moveTo>
                  <a:pt x="0" y="0"/>
                </a:moveTo>
                <a:lnTo>
                  <a:pt x="8244593" y="0"/>
                </a:lnTo>
                <a:lnTo>
                  <a:pt x="8244593" y="8244594"/>
                </a:lnTo>
                <a:lnTo>
                  <a:pt x="0" y="82445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74374" y="7963051"/>
            <a:ext cx="2565626" cy="538781"/>
          </a:xfrm>
          <a:custGeom>
            <a:avLst/>
            <a:gdLst/>
            <a:ahLst/>
            <a:cxnLst/>
            <a:rect l="l" t="t" r="r" b="b"/>
            <a:pathLst>
              <a:path w="2565626" h="538781">
                <a:moveTo>
                  <a:pt x="0" y="0"/>
                </a:moveTo>
                <a:lnTo>
                  <a:pt x="2565626" y="0"/>
                </a:lnTo>
                <a:lnTo>
                  <a:pt x="2565626" y="538781"/>
                </a:lnTo>
                <a:lnTo>
                  <a:pt x="0" y="5387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53390" y="5212019"/>
            <a:ext cx="6653191" cy="111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Light Bold"/>
              </a:rPr>
              <a:t>20 June 2023</a:t>
            </a:r>
          </a:p>
          <a:p>
            <a:pPr algn="ctr">
              <a:lnSpc>
                <a:spcPts val="4066"/>
              </a:lnSpc>
            </a:pPr>
            <a:endParaRPr lang="en-US" sz="3504">
              <a:solidFill>
                <a:srgbClr val="FFFFFF"/>
              </a:solidFill>
              <a:latin typeface="Barlow Ligh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577497" y="7457936"/>
            <a:ext cx="4917784" cy="30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0"/>
              </a:lnSpc>
            </a:pPr>
            <a:r>
              <a:rPr lang="en-US" sz="1779">
                <a:solidFill>
                  <a:srgbClr val="672D87"/>
                </a:solidFill>
                <a:latin typeface="Barlow Bold Bold"/>
              </a:rPr>
              <a:t>www.shape-affordablehousing.eu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3390" y="6032472"/>
            <a:ext cx="6653191" cy="1215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Affordable Housing Initiative </a:t>
            </a:r>
          </a:p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Finance Summit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57150" y="7677356"/>
            <a:ext cx="8317284" cy="514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004">
                <a:solidFill>
                  <a:srgbClr val="FFFFFF"/>
                </a:solidFill>
                <a:latin typeface="Barlow Light Bold"/>
              </a:rPr>
              <a:t>Paris, France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97409" y="1083011"/>
            <a:ext cx="7267782" cy="1835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WHERE FINANCE AND GOOD GOVERNANCE MEET: WHAT WORKS TO ATTRACT FUNDING?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83198" y="305589"/>
            <a:ext cx="6653191" cy="596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Light Bold"/>
              </a:rPr>
              <a:t>14h15-15h00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72658" y="3364280"/>
            <a:ext cx="8317284" cy="514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004">
                <a:solidFill>
                  <a:srgbClr val="FFFFFF"/>
                </a:solidFill>
                <a:latin typeface="Barlow Light Bold"/>
              </a:rPr>
              <a:t>Académie du Climat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20172" y="5287413"/>
            <a:ext cx="8083718" cy="3457829"/>
          </a:xfrm>
          <a:custGeom>
            <a:avLst/>
            <a:gdLst/>
            <a:ahLst/>
            <a:cxnLst/>
            <a:rect l="l" t="t" r="r" b="b"/>
            <a:pathLst>
              <a:path w="8083718" h="3457829">
                <a:moveTo>
                  <a:pt x="0" y="0"/>
                </a:moveTo>
                <a:lnTo>
                  <a:pt x="8083719" y="0"/>
                </a:lnTo>
                <a:lnTo>
                  <a:pt x="8083719" y="3457830"/>
                </a:lnTo>
                <a:lnTo>
                  <a:pt x="0" y="3457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162114" y="857250"/>
            <a:ext cx="2715199" cy="271518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409" r="-16409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652749" y="857250"/>
            <a:ext cx="2715199" cy="271518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6666" b="-16666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5400000">
            <a:off x="287364" y="364039"/>
            <a:ext cx="1139773" cy="986422"/>
          </a:xfrm>
          <a:custGeom>
            <a:avLst/>
            <a:gdLst/>
            <a:ahLst/>
            <a:cxnLst/>
            <a:rect l="l" t="t" r="r" b="b"/>
            <a:pathLst>
              <a:path w="1139773" h="986422">
                <a:moveTo>
                  <a:pt x="0" y="0"/>
                </a:moveTo>
                <a:lnTo>
                  <a:pt x="1139772" y="0"/>
                </a:lnTo>
                <a:lnTo>
                  <a:pt x="1139772" y="986422"/>
                </a:lnTo>
                <a:lnTo>
                  <a:pt x="0" y="9864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57250" y="6548337"/>
            <a:ext cx="6462922" cy="1166913"/>
            <a:chOff x="0" y="0"/>
            <a:chExt cx="2042603" cy="3688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42603" cy="368802"/>
            </a:xfrm>
            <a:custGeom>
              <a:avLst/>
              <a:gdLst/>
              <a:ahLst/>
              <a:cxnLst/>
              <a:rect l="l" t="t" r="r" b="b"/>
              <a:pathLst>
                <a:path w="2042603" h="368802">
                  <a:moveTo>
                    <a:pt x="50312" y="0"/>
                  </a:moveTo>
                  <a:lnTo>
                    <a:pt x="1992291" y="0"/>
                  </a:lnTo>
                  <a:cubicBezTo>
                    <a:pt x="2005634" y="0"/>
                    <a:pt x="2018431" y="5301"/>
                    <a:pt x="2027867" y="14736"/>
                  </a:cubicBezTo>
                  <a:cubicBezTo>
                    <a:pt x="2037302" y="24171"/>
                    <a:pt x="2042603" y="36968"/>
                    <a:pt x="2042603" y="50312"/>
                  </a:cubicBezTo>
                  <a:lnTo>
                    <a:pt x="2042603" y="318490"/>
                  </a:lnTo>
                  <a:cubicBezTo>
                    <a:pt x="2042603" y="346277"/>
                    <a:pt x="2020077" y="368802"/>
                    <a:pt x="1992291" y="368802"/>
                  </a:cubicBezTo>
                  <a:lnTo>
                    <a:pt x="50312" y="368802"/>
                  </a:lnTo>
                  <a:cubicBezTo>
                    <a:pt x="22525" y="368802"/>
                    <a:pt x="0" y="346277"/>
                    <a:pt x="0" y="318490"/>
                  </a:cubicBezTo>
                  <a:lnTo>
                    <a:pt x="0" y="50312"/>
                  </a:lnTo>
                  <a:cubicBezTo>
                    <a:pt x="0" y="22525"/>
                    <a:pt x="22525" y="0"/>
                    <a:pt x="50312" y="0"/>
                  </a:cubicBezTo>
                  <a:close/>
                </a:path>
              </a:pathLst>
            </a:custGeom>
            <a:solidFill>
              <a:srgbClr val="00983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671250" y="3890414"/>
            <a:ext cx="3648922" cy="1530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Barlow Bold Bold"/>
              </a:rPr>
              <a:t>Tanguy Desrousseaux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Barlow Light"/>
              </a:rPr>
              <a:t>Head of Division, Public Sector and Infrastructure,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Barlow Light"/>
              </a:rPr>
              <a:t>Western Europe Department, EIB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41428" y="3921926"/>
            <a:ext cx="3438823" cy="826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80"/>
              </a:lnSpc>
              <a:spcBef>
                <a:spcPct val="0"/>
              </a:spcBef>
            </a:pPr>
            <a:r>
              <a:rPr lang="en-US" sz="2700" u="none">
                <a:solidFill>
                  <a:srgbClr val="000000"/>
                </a:solidFill>
                <a:latin typeface="Barlow Bold Bold"/>
              </a:rPr>
              <a:t>Christophe Mróz</a:t>
            </a:r>
          </a:p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Barlow Light"/>
              </a:rPr>
              <a:t>Principal Country Manager, CEB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0659" y="6614959"/>
            <a:ext cx="5736105" cy="97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6"/>
              </a:lnSpc>
            </a:pPr>
            <a:r>
              <a:rPr lang="en-US" sz="2804">
                <a:solidFill>
                  <a:srgbClr val="FFFFFF"/>
                </a:solidFill>
                <a:latin typeface="Barlow Light Bold"/>
              </a:rPr>
              <a:t>The European Alliance for Social Housing in France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9656550" y="4839300"/>
            <a:ext cx="5328900" cy="3162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" name="CustomShape 2"/>
          <p:cNvSpPr/>
          <p:nvPr/>
        </p:nvSpPr>
        <p:spPr>
          <a:xfrm>
            <a:off x="9575100" y="373050"/>
            <a:ext cx="5410350" cy="31153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" name="CustomShape 3"/>
          <p:cNvSpPr/>
          <p:nvPr/>
        </p:nvSpPr>
        <p:spPr>
          <a:xfrm>
            <a:off x="5457150" y="83250"/>
            <a:ext cx="3880800" cy="83978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" name="CustomShape 4"/>
          <p:cNvSpPr/>
          <p:nvPr/>
        </p:nvSpPr>
        <p:spPr>
          <a:xfrm>
            <a:off x="9072900" y="1293300"/>
            <a:ext cx="2900700" cy="838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12500" tIns="56250" rIns="112500" bIns="56250" anchor="ctr">
            <a:noAutofit/>
          </a:bodyPr>
          <a:lstStyle/>
          <a:p>
            <a:pPr algn="ctr" defTabSz="1143000">
              <a:defRPr/>
            </a:pPr>
            <a:r>
              <a:rPr lang="en-GB" sz="2250" b="1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Framework loans</a:t>
            </a:r>
            <a:endParaRPr lang="en-GB" sz="22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6" name="CustomShape 6"/>
          <p:cNvSpPr/>
          <p:nvPr/>
        </p:nvSpPr>
        <p:spPr>
          <a:xfrm>
            <a:off x="5153850" y="430650"/>
            <a:ext cx="4333050" cy="8060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2500" tIns="56250" rIns="112500" bIns="56250">
            <a:spAutoFit/>
          </a:bodyPr>
          <a:lstStyle/>
          <a:p>
            <a:pPr algn="ctr" defTabSz="1143000">
              <a:defRPr/>
            </a:pPr>
            <a:endParaRPr lang="en-GB" sz="22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algn="ctr" defTabSz="1143000">
              <a:defRPr/>
            </a:pPr>
            <a:endParaRPr lang="en-GB" sz="22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7" name="CustomShape 7"/>
          <p:cNvSpPr/>
          <p:nvPr/>
        </p:nvSpPr>
        <p:spPr>
          <a:xfrm>
            <a:off x="1279800" y="4753350"/>
            <a:ext cx="3851550" cy="2430000"/>
          </a:xfrm>
          <a:prstGeom prst="bentConnector3">
            <a:avLst>
              <a:gd name="adj1" fmla="val -4093"/>
            </a:avLst>
          </a:prstGeom>
          <a:noFill/>
          <a:ln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" name="CustomShape 8"/>
          <p:cNvSpPr/>
          <p:nvPr/>
        </p:nvSpPr>
        <p:spPr>
          <a:xfrm>
            <a:off x="9781758" y="6569697"/>
            <a:ext cx="5170950" cy="1460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2500" tIns="56250" rIns="112500" bIns="56250">
            <a:spAutoFit/>
          </a:bodyPr>
          <a:lstStyle/>
          <a:p>
            <a:pPr defTabSz="1143000">
              <a:defRPr/>
            </a:pPr>
            <a:r>
              <a:rPr lang="en-GB" sz="1750" b="1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CEB – CDC bilateral agreements</a:t>
            </a:r>
            <a:endParaRPr lang="en-GB" sz="1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1143000">
              <a:defRPr/>
            </a:pPr>
            <a:r>
              <a:rPr lang="en-GB" sz="1750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    Sheltered housing – Housing for homeless people</a:t>
            </a:r>
            <a:endParaRPr lang="en-GB" sz="1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1143000">
              <a:defRPr/>
            </a:pPr>
            <a:r>
              <a:rPr lang="en-GB" sz="1750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    Energy poverty</a:t>
            </a:r>
            <a:endParaRPr lang="en-GB" sz="1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1143000">
              <a:defRPr/>
            </a:pPr>
            <a:r>
              <a:rPr lang="en-GB" sz="1750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    Housing for immigrants and refugees</a:t>
            </a:r>
          </a:p>
          <a:p>
            <a:pPr defTabSz="1143000">
              <a:defRPr/>
            </a:pPr>
            <a:r>
              <a:rPr lang="en-GB" sz="1750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     + InvestEU Garantee</a:t>
            </a:r>
            <a:endParaRPr lang="en-GB" sz="1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9" name="CustomShape 9"/>
          <p:cNvSpPr/>
          <p:nvPr/>
        </p:nvSpPr>
        <p:spPr>
          <a:xfrm>
            <a:off x="994050" y="7183801"/>
            <a:ext cx="4348350" cy="6522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2500" tIns="56250" rIns="112500" bIns="56250">
            <a:spAutoFit/>
          </a:bodyPr>
          <a:lstStyle/>
          <a:p>
            <a:pPr defTabSz="1143000">
              <a:defRPr/>
            </a:pPr>
            <a:r>
              <a:rPr lang="en-GB" sz="1750" spc="-1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Lisibilité acteurs locaux et ménages locataires</a:t>
            </a:r>
            <a:endParaRPr lang="en-GB" sz="17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1143000">
              <a:defRPr/>
            </a:pPr>
            <a:r>
              <a:rPr lang="en-GB" sz="1750" spc="-1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Communication adaptée  -  Réseaux sociaux</a:t>
            </a:r>
            <a:endParaRPr lang="en-GB" sz="17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50" name="CustomShape 10"/>
          <p:cNvSpPr/>
          <p:nvPr/>
        </p:nvSpPr>
        <p:spPr>
          <a:xfrm>
            <a:off x="5358600" y="175501"/>
            <a:ext cx="4050450" cy="17294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2500" tIns="56250" rIns="112500" bIns="56250">
            <a:spAutoFit/>
          </a:bodyPr>
          <a:lstStyle/>
          <a:p>
            <a:pPr algn="ctr" defTabSz="1143000">
              <a:defRPr/>
            </a:pPr>
            <a:r>
              <a:rPr lang="en-GB" sz="3000" b="1" spc="-1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European Alliance </a:t>
            </a:r>
            <a:r>
              <a:rPr lang="en-GB" sz="2500" b="1" spc="-1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for Sustainable and Inclusive Social Housing</a:t>
            </a:r>
            <a:endParaRPr lang="en-GB" sz="250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algn="ctr" defTabSz="1143000">
              <a:defRPr/>
            </a:pPr>
            <a:r>
              <a:rPr lang="en-GB" sz="2500" b="1" spc="-1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- France - </a:t>
            </a:r>
            <a:endParaRPr lang="en-GB" sz="250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52" name="CustomShape 12"/>
          <p:cNvSpPr/>
          <p:nvPr/>
        </p:nvSpPr>
        <p:spPr>
          <a:xfrm>
            <a:off x="10320750" y="313201"/>
            <a:ext cx="3766050" cy="7291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2500" tIns="56250" rIns="112500" bIns="56250">
            <a:spAutoFit/>
          </a:bodyPr>
          <a:lstStyle/>
          <a:p>
            <a:pPr algn="ctr" defTabSz="1143000">
              <a:defRPr/>
            </a:pPr>
            <a:r>
              <a:rPr lang="en-GB" sz="4000" b="1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European Union</a:t>
            </a:r>
            <a:endParaRPr lang="en-GB" sz="40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53" name="CustomShape 13"/>
          <p:cNvSpPr/>
          <p:nvPr/>
        </p:nvSpPr>
        <p:spPr>
          <a:xfrm>
            <a:off x="10108407" y="4889251"/>
            <a:ext cx="4083694" cy="7291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2500" tIns="56250" rIns="112500" bIns="56250">
            <a:spAutoFit/>
          </a:bodyPr>
          <a:lstStyle/>
          <a:p>
            <a:pPr algn="ctr" defTabSz="1143000">
              <a:defRPr/>
            </a:pPr>
            <a:r>
              <a:rPr lang="en-GB" sz="4000" b="1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Council of Europe</a:t>
            </a:r>
            <a:endParaRPr lang="en-GB" sz="40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54" name="Image 8"/>
          <p:cNvPicPr/>
          <p:nvPr/>
        </p:nvPicPr>
        <p:blipFill>
          <a:blip r:embed="rId2"/>
          <a:stretch/>
        </p:blipFill>
        <p:spPr>
          <a:xfrm>
            <a:off x="12033619" y="5597075"/>
            <a:ext cx="2566800" cy="1190816"/>
          </a:xfrm>
          <a:prstGeom prst="rect">
            <a:avLst/>
          </a:prstGeom>
          <a:ln>
            <a:noFill/>
          </a:ln>
        </p:spPr>
      </p:pic>
      <p:sp>
        <p:nvSpPr>
          <p:cNvPr id="55" name="CustomShape 14"/>
          <p:cNvSpPr/>
          <p:nvPr/>
        </p:nvSpPr>
        <p:spPr>
          <a:xfrm>
            <a:off x="253800" y="385650"/>
            <a:ext cx="4994100" cy="80954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" name="CustomShape 15"/>
          <p:cNvSpPr/>
          <p:nvPr/>
        </p:nvSpPr>
        <p:spPr>
          <a:xfrm>
            <a:off x="657000" y="812831"/>
            <a:ext cx="5149350" cy="952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12500" tIns="56250" rIns="112500" bIns="56250" anchor="ctr">
            <a:noAutofit/>
          </a:bodyPr>
          <a:lstStyle/>
          <a:p>
            <a:pPr algn="ctr" defTabSz="1143000">
              <a:defRPr/>
            </a:pPr>
            <a:r>
              <a:rPr lang="en-GB" sz="1750" b="1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   </a:t>
            </a:r>
            <a:r>
              <a:rPr lang="en-GB" sz="2250" b="1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Requirement for LT financing</a:t>
            </a:r>
            <a:endParaRPr lang="en-GB" sz="22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57" name="CustomShape 16"/>
          <p:cNvSpPr/>
          <p:nvPr/>
        </p:nvSpPr>
        <p:spPr>
          <a:xfrm>
            <a:off x="770400" y="310050"/>
            <a:ext cx="3766050" cy="7291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2500" tIns="56250" rIns="112500" bIns="56250">
            <a:spAutoFit/>
          </a:bodyPr>
          <a:lstStyle/>
          <a:p>
            <a:pPr algn="ctr" defTabSz="1143000">
              <a:defRPr/>
            </a:pPr>
            <a:r>
              <a:rPr lang="en-GB" sz="4000" b="1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France</a:t>
            </a:r>
            <a:endParaRPr lang="en-GB" sz="40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58" name="CustomShape 17"/>
          <p:cNvSpPr/>
          <p:nvPr/>
        </p:nvSpPr>
        <p:spPr>
          <a:xfrm>
            <a:off x="253801" y="6583666"/>
            <a:ext cx="4984649" cy="1729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2500" tIns="56250" rIns="112500" bIns="56250">
            <a:spAutoFit/>
          </a:bodyPr>
          <a:lstStyle/>
          <a:p>
            <a:pPr defTabSz="1143000">
              <a:defRPr/>
            </a:pPr>
            <a:r>
              <a:rPr lang="en-GB" sz="1750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EIB + CEB loans combined with FR regulated loans</a:t>
            </a:r>
            <a:endParaRPr lang="en-GB" sz="1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1143000">
              <a:defRPr/>
            </a:pPr>
            <a:r>
              <a:rPr lang="en-GB" sz="1750" spc="-1" dirty="0">
                <a:solidFill>
                  <a:srgbClr val="002060"/>
                </a:solidFill>
                <a:latin typeface="Calibri"/>
                <a:ea typeface="Microsoft YaHei"/>
                <a:cs typeface="DejaVu Sans"/>
              </a:rPr>
              <a:t>Livret A - CDC-EIB and CDC-CEB bilateral agreements</a:t>
            </a:r>
            <a:endParaRPr lang="en-GB" sz="1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algn="ctr" defTabSz="1143000">
              <a:defRPr/>
            </a:pPr>
            <a:r>
              <a:rPr lang="en-GB" sz="1750" spc="-1" dirty="0">
                <a:solidFill>
                  <a:srgbClr val="002060"/>
                </a:solidFill>
                <a:latin typeface="Calibri"/>
                <a:ea typeface="Microsoft YaHei"/>
                <a:cs typeface="DejaVu Sans"/>
              </a:rPr>
              <a:t>A “</a:t>
            </a:r>
            <a:r>
              <a:rPr lang="en-GB" sz="1750" b="1" spc="-1" dirty="0">
                <a:solidFill>
                  <a:srgbClr val="002060"/>
                </a:solidFill>
                <a:latin typeface="Calibri"/>
                <a:ea typeface="Microsoft YaHei"/>
                <a:cs typeface="DejaVu Sans"/>
              </a:rPr>
              <a:t>one-stop-shop</a:t>
            </a:r>
            <a:r>
              <a:rPr lang="en-GB" sz="1750" spc="-1" dirty="0">
                <a:solidFill>
                  <a:srgbClr val="002060"/>
                </a:solidFill>
                <a:latin typeface="Calibri"/>
                <a:ea typeface="Microsoft YaHei"/>
                <a:cs typeface="DejaVu Sans"/>
              </a:rPr>
              <a:t>” </a:t>
            </a:r>
          </a:p>
          <a:p>
            <a:pPr algn="ctr" defTabSz="1143000">
              <a:defRPr/>
            </a:pPr>
            <a:r>
              <a:rPr lang="en-GB" sz="1750" spc="-1" dirty="0">
                <a:solidFill>
                  <a:srgbClr val="002060"/>
                </a:solidFill>
                <a:latin typeface="Calibri"/>
                <a:ea typeface="Microsoft YaHei"/>
                <a:cs typeface="DejaVu Sans"/>
              </a:rPr>
              <a:t>for 630 HLM Housing Associations</a:t>
            </a:r>
          </a:p>
          <a:p>
            <a:pPr algn="ctr" defTabSz="1143000">
              <a:defRPr/>
            </a:pPr>
            <a:r>
              <a:rPr lang="en-GB" sz="1750" b="1" spc="-1" dirty="0">
                <a:solidFill>
                  <a:srgbClr val="002060"/>
                </a:solidFill>
                <a:latin typeface="Calibri"/>
                <a:ea typeface="Microsoft YaHei"/>
                <a:cs typeface="DejaVu Sans"/>
              </a:rPr>
              <a:t>+ 1,950 billions Euros LT Loans Fixed Rates </a:t>
            </a:r>
            <a:r>
              <a:rPr lang="en-GB" sz="1750" spc="-1" dirty="0">
                <a:solidFill>
                  <a:srgbClr val="002060"/>
                </a:solidFill>
                <a:latin typeface="Calibri"/>
                <a:ea typeface="Microsoft YaHei"/>
                <a:cs typeface="DejaVu Sans"/>
              </a:rPr>
              <a:t>(2021)</a:t>
            </a:r>
          </a:p>
          <a:p>
            <a:pPr algn="ctr" defTabSz="1143000">
              <a:defRPr/>
            </a:pPr>
            <a:r>
              <a:rPr lang="en-GB" sz="1750" spc="-1" dirty="0">
                <a:solidFill>
                  <a:srgbClr val="002060"/>
                </a:solidFill>
                <a:latin typeface="Calibri"/>
                <a:ea typeface="Microsoft YaHei"/>
                <a:cs typeface="DejaVu Sans"/>
              </a:rPr>
              <a:t>+ InvestEU Garantee</a:t>
            </a:r>
            <a:endParaRPr lang="en-GB" sz="1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59" name="CustomShape 18"/>
          <p:cNvSpPr/>
          <p:nvPr/>
        </p:nvSpPr>
        <p:spPr>
          <a:xfrm>
            <a:off x="5595299" y="6300874"/>
            <a:ext cx="3697200" cy="176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2500" tIns="56250" rIns="112500" bIns="56250">
            <a:spAutoFit/>
          </a:bodyPr>
          <a:lstStyle/>
          <a:p>
            <a:pPr algn="ctr" defTabSz="1143000">
              <a:defRPr/>
            </a:pPr>
            <a:endParaRPr lang="en-GB" sz="22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algn="ctr" defTabSz="1143000">
              <a:defRPr/>
            </a:pPr>
            <a:r>
              <a:rPr lang="en-GB" sz="1750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Investments that are clear to the beneficiary households, and that are promoted on social media</a:t>
            </a:r>
          </a:p>
          <a:p>
            <a:pPr algn="ctr" defTabSz="1143000">
              <a:defRPr/>
            </a:pPr>
            <a:endParaRPr lang="en-GB" sz="10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algn="ctr" defTabSz="1143000">
              <a:defRPr/>
            </a:pPr>
            <a:r>
              <a:rPr lang="en-GB" sz="2250" spc="-1" dirty="0">
                <a:solidFill>
                  <a:srgbClr val="00B0F0"/>
                </a:solidFill>
                <a:latin typeface="Arial Nova Light"/>
                <a:ea typeface="DejaVu Sans"/>
                <a:cs typeface="DejaVu Sans"/>
              </a:rPr>
              <a:t>    #SocialHousingAlliance</a:t>
            </a:r>
            <a:endParaRPr lang="en-GB" sz="22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60" name="Image 19"/>
          <p:cNvPicPr/>
          <p:nvPr/>
        </p:nvPicPr>
        <p:blipFill>
          <a:blip r:embed="rId3"/>
          <a:stretch/>
        </p:blipFill>
        <p:spPr>
          <a:xfrm>
            <a:off x="5629950" y="3450600"/>
            <a:ext cx="2666250" cy="1079550"/>
          </a:xfrm>
          <a:prstGeom prst="rect">
            <a:avLst/>
          </a:prstGeom>
          <a:ln>
            <a:noFill/>
          </a:ln>
        </p:spPr>
      </p:pic>
      <p:pic>
        <p:nvPicPr>
          <p:cNvPr id="61" name="Image 46"/>
          <p:cNvPicPr/>
          <p:nvPr/>
        </p:nvPicPr>
        <p:blipFill>
          <a:blip r:embed="rId3"/>
          <a:stretch/>
        </p:blipFill>
        <p:spPr>
          <a:xfrm>
            <a:off x="11787187" y="1092600"/>
            <a:ext cx="3059663" cy="1327950"/>
          </a:xfrm>
          <a:prstGeom prst="rect">
            <a:avLst/>
          </a:prstGeom>
          <a:ln>
            <a:noFill/>
          </a:ln>
        </p:spPr>
      </p:pic>
      <p:pic>
        <p:nvPicPr>
          <p:cNvPr id="62" name="Picture 2"/>
          <p:cNvPicPr/>
          <p:nvPr/>
        </p:nvPicPr>
        <p:blipFill>
          <a:blip r:embed="rId4"/>
          <a:srcRect l="18467" r="15198" b="40959"/>
          <a:stretch/>
        </p:blipFill>
        <p:spPr>
          <a:xfrm>
            <a:off x="1556100" y="1524731"/>
            <a:ext cx="3244050" cy="1189350"/>
          </a:xfrm>
          <a:prstGeom prst="rect">
            <a:avLst/>
          </a:prstGeom>
          <a:ln>
            <a:noFill/>
          </a:ln>
        </p:spPr>
      </p:pic>
      <p:sp>
        <p:nvSpPr>
          <p:cNvPr id="63" name="CustomShape 19"/>
          <p:cNvSpPr/>
          <p:nvPr/>
        </p:nvSpPr>
        <p:spPr>
          <a:xfrm>
            <a:off x="1819350" y="2747737"/>
            <a:ext cx="3419100" cy="3075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2500" tIns="56250" rIns="112500" bIns="56250">
            <a:spAutoFit/>
          </a:bodyPr>
          <a:lstStyle/>
          <a:p>
            <a:pPr defTabSz="1143000">
              <a:defRPr/>
            </a:pPr>
            <a:r>
              <a:rPr lang="en-GB" sz="1750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Long-term investment priorities</a:t>
            </a:r>
          </a:p>
          <a:p>
            <a:pPr defTabSz="1143000">
              <a:defRPr/>
            </a:pPr>
            <a:endParaRPr lang="en-GB" sz="1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1143000">
              <a:defRPr/>
            </a:pPr>
            <a:r>
              <a:rPr lang="en-GB" sz="1750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Requirement for LT financing for 630 HLM bodies</a:t>
            </a:r>
          </a:p>
          <a:p>
            <a:pPr defTabSz="1143000">
              <a:defRPr/>
            </a:pPr>
            <a:endParaRPr lang="en-GB" sz="1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1143000">
              <a:defRPr/>
            </a:pPr>
            <a:r>
              <a:rPr lang="en-GB" sz="1750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Linkage between Loans and others EU Subsidies (ERDF + InvestEU garantee) : </a:t>
            </a:r>
            <a:r>
              <a:rPr lang="en-GB" sz="1750" b="1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436 millions ERDF</a:t>
            </a:r>
          </a:p>
          <a:p>
            <a:pPr defTabSz="1143000">
              <a:defRPr/>
            </a:pPr>
            <a:endParaRPr lang="en-GB" sz="1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1143000">
              <a:defRPr/>
            </a:pPr>
            <a:r>
              <a:rPr lang="en-GB" sz="1750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Communication / financed projects </a:t>
            </a:r>
            <a:endParaRPr lang="en-GB" sz="1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1143000">
              <a:defRPr/>
            </a:pPr>
            <a:r>
              <a:rPr lang="en-GB" sz="1750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      </a:t>
            </a:r>
            <a:endParaRPr lang="en-GB" sz="1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64" name="Image 1"/>
          <p:cNvPicPr/>
          <p:nvPr/>
        </p:nvPicPr>
        <p:blipFill>
          <a:blip r:embed="rId5"/>
          <a:stretch/>
        </p:blipFill>
        <p:spPr>
          <a:xfrm>
            <a:off x="0" y="2671200"/>
            <a:ext cx="1828800" cy="3157200"/>
          </a:xfrm>
          <a:prstGeom prst="rect">
            <a:avLst/>
          </a:prstGeom>
          <a:ln>
            <a:noFill/>
          </a:ln>
          <a:effectLst>
            <a:softEdge rad="20320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5" name="Picture 2"/>
          <p:cNvPicPr/>
          <p:nvPr/>
        </p:nvPicPr>
        <p:blipFill>
          <a:blip r:embed="rId4"/>
          <a:srcRect l="18467" r="15198" b="40959"/>
          <a:stretch/>
        </p:blipFill>
        <p:spPr>
          <a:xfrm>
            <a:off x="6813450" y="2555100"/>
            <a:ext cx="2465100" cy="1063800"/>
          </a:xfrm>
          <a:prstGeom prst="rect">
            <a:avLst/>
          </a:prstGeom>
          <a:ln>
            <a:noFill/>
          </a:ln>
        </p:spPr>
      </p:pic>
      <p:pic>
        <p:nvPicPr>
          <p:cNvPr id="66" name="Image 22"/>
          <p:cNvPicPr/>
          <p:nvPr/>
        </p:nvPicPr>
        <p:blipFill>
          <a:blip r:embed="rId6"/>
          <a:stretch/>
        </p:blipFill>
        <p:spPr>
          <a:xfrm>
            <a:off x="5703525" y="7652261"/>
            <a:ext cx="339750" cy="339750"/>
          </a:xfrm>
          <a:prstGeom prst="rect">
            <a:avLst/>
          </a:prstGeom>
          <a:ln>
            <a:noFill/>
          </a:ln>
        </p:spPr>
      </p:pic>
      <p:sp>
        <p:nvSpPr>
          <p:cNvPr id="68" name="CustomShape 21"/>
          <p:cNvSpPr/>
          <p:nvPr/>
        </p:nvSpPr>
        <p:spPr>
          <a:xfrm>
            <a:off x="9480150" y="807300"/>
            <a:ext cx="5739750" cy="6522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2500" tIns="56250" rIns="112500" bIns="56250">
            <a:spAutoFit/>
          </a:bodyPr>
          <a:lstStyle/>
          <a:p>
            <a:pPr defTabSz="1143000">
              <a:defRPr/>
            </a:pPr>
            <a:r>
              <a:rPr lang="en-GB" sz="1750" spc="-1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  </a:t>
            </a:r>
            <a:endParaRPr lang="en-GB" sz="17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1143000">
              <a:defRPr/>
            </a:pPr>
            <a:r>
              <a:rPr lang="en-GB" sz="1750" spc="-1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  </a:t>
            </a:r>
            <a:endParaRPr lang="en-GB" sz="175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69" name="CustomShape 22"/>
          <p:cNvSpPr/>
          <p:nvPr/>
        </p:nvSpPr>
        <p:spPr>
          <a:xfrm>
            <a:off x="9857700" y="5490720"/>
            <a:ext cx="4989150" cy="6522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2500" tIns="56250" rIns="112500" bIns="56250">
            <a:spAutoFit/>
          </a:bodyPr>
          <a:lstStyle/>
          <a:p>
            <a:pPr algn="ctr" defTabSz="1143000">
              <a:defRPr/>
            </a:pPr>
            <a:r>
              <a:rPr lang="en-GB" sz="1750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  </a:t>
            </a:r>
            <a:endParaRPr lang="en-GB" sz="1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1143000">
              <a:defRPr/>
            </a:pPr>
            <a:r>
              <a:rPr lang="en-GB" sz="1750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  </a:t>
            </a:r>
            <a:endParaRPr lang="en-GB" sz="1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70" name="CustomShape 23"/>
          <p:cNvSpPr/>
          <p:nvPr/>
        </p:nvSpPr>
        <p:spPr>
          <a:xfrm>
            <a:off x="9749250" y="2230906"/>
            <a:ext cx="5236200" cy="11908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2500" tIns="56250" rIns="112500" bIns="56250">
            <a:spAutoFit/>
          </a:bodyPr>
          <a:lstStyle/>
          <a:p>
            <a:pPr defTabSz="1143000">
              <a:defRPr/>
            </a:pPr>
            <a:r>
              <a:rPr lang="en-GB" sz="1750" b="1" spc="-1" dirty="0">
                <a:solidFill>
                  <a:srgbClr val="002060"/>
                </a:solidFill>
                <a:latin typeface="Calibri"/>
                <a:ea typeface="Microsoft YaHei"/>
                <a:cs typeface="DejaVu Sans"/>
              </a:rPr>
              <a:t>EIB – CDC </a:t>
            </a:r>
            <a:r>
              <a:rPr lang="en-GB" sz="1750" b="1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bilateral agreements</a:t>
            </a:r>
            <a:endParaRPr lang="en-GB" sz="1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1143000">
              <a:defRPr/>
            </a:pPr>
            <a:r>
              <a:rPr lang="en-GB" sz="1750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   New social housing  </a:t>
            </a:r>
            <a:endParaRPr lang="en-GB" sz="1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1143000">
              <a:defRPr/>
            </a:pPr>
            <a:r>
              <a:rPr lang="en-GB" sz="1750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   Wave of renovations of social housing (Climate bank)</a:t>
            </a:r>
          </a:p>
          <a:p>
            <a:pPr defTabSz="1143000">
              <a:defRPr/>
            </a:pPr>
            <a:r>
              <a:rPr lang="en-GB" sz="1750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    + InvestEU garantee</a:t>
            </a:r>
            <a:endParaRPr lang="en-GB" sz="17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71" name="CustomShape 24"/>
          <p:cNvSpPr/>
          <p:nvPr/>
        </p:nvSpPr>
        <p:spPr>
          <a:xfrm>
            <a:off x="485456" y="1055663"/>
            <a:ext cx="450450" cy="1759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2" name="Image 7"/>
          <p:cNvPicPr/>
          <p:nvPr/>
        </p:nvPicPr>
        <p:blipFill>
          <a:blip r:embed="rId2"/>
          <a:stretch/>
        </p:blipFill>
        <p:spPr>
          <a:xfrm>
            <a:off x="7065450" y="4388400"/>
            <a:ext cx="2098350" cy="927450"/>
          </a:xfrm>
          <a:prstGeom prst="rect">
            <a:avLst/>
          </a:prstGeom>
          <a:ln>
            <a:noFill/>
          </a:ln>
        </p:spPr>
      </p:pic>
      <p:pic>
        <p:nvPicPr>
          <p:cNvPr id="73" name="Image 37"/>
          <p:cNvPicPr/>
          <p:nvPr/>
        </p:nvPicPr>
        <p:blipFill>
          <a:blip r:embed="rId7"/>
          <a:stretch/>
        </p:blipFill>
        <p:spPr>
          <a:xfrm>
            <a:off x="881100" y="5828400"/>
            <a:ext cx="3772800" cy="817081"/>
          </a:xfrm>
          <a:prstGeom prst="rect">
            <a:avLst/>
          </a:prstGeom>
          <a:ln>
            <a:noFill/>
          </a:ln>
        </p:spPr>
      </p:pic>
      <p:pic>
        <p:nvPicPr>
          <p:cNvPr id="74" name="Image 39"/>
          <p:cNvPicPr/>
          <p:nvPr/>
        </p:nvPicPr>
        <p:blipFill>
          <a:blip r:embed="rId7"/>
          <a:stretch/>
        </p:blipFill>
        <p:spPr>
          <a:xfrm>
            <a:off x="5512500" y="1842750"/>
            <a:ext cx="2866950" cy="739350"/>
          </a:xfrm>
          <a:prstGeom prst="rect">
            <a:avLst/>
          </a:prstGeom>
          <a:ln>
            <a:noFill/>
          </a:ln>
        </p:spPr>
      </p:pic>
      <p:sp>
        <p:nvSpPr>
          <p:cNvPr id="51" name="CustomShape 11"/>
          <p:cNvSpPr/>
          <p:nvPr/>
        </p:nvSpPr>
        <p:spPr>
          <a:xfrm>
            <a:off x="5560650" y="5300191"/>
            <a:ext cx="3697200" cy="1152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2500" tIns="56250" rIns="112500" bIns="56250">
            <a:spAutoFit/>
          </a:bodyPr>
          <a:lstStyle/>
          <a:p>
            <a:pPr algn="ctr" defTabSz="1143000">
              <a:defRPr/>
            </a:pPr>
            <a:r>
              <a:rPr lang="en-GB" sz="2250" b="1" spc="-1" dirty="0">
                <a:solidFill>
                  <a:srgbClr val="002060"/>
                </a:solidFill>
                <a:latin typeface="Calibri"/>
                <a:ea typeface="DejaVu Sans"/>
                <a:cs typeface="DejaVu Sans"/>
              </a:rPr>
              <a:t>A partnership to bring Europe closer to its citizens and its local communities</a:t>
            </a:r>
            <a:endParaRPr lang="en-GB" sz="22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5" name="CustomShape 5"/>
          <p:cNvSpPr/>
          <p:nvPr/>
        </p:nvSpPr>
        <p:spPr>
          <a:xfrm>
            <a:off x="9126900" y="5788800"/>
            <a:ext cx="2877750" cy="8271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chemeClr val="accent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12500" tIns="56250" rIns="112500" bIns="56250" anchor="ctr">
            <a:noAutofit/>
          </a:bodyPr>
          <a:lstStyle/>
          <a:p>
            <a:pPr algn="ctr" defTabSz="1143000">
              <a:defRPr/>
            </a:pPr>
            <a:r>
              <a:rPr lang="en-GB" sz="2250" b="1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Framework loans</a:t>
            </a:r>
            <a:endParaRPr lang="en-GB" sz="22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67" name="CustomShape 20"/>
          <p:cNvSpPr/>
          <p:nvPr/>
        </p:nvSpPr>
        <p:spPr>
          <a:xfrm>
            <a:off x="996094" y="4863113"/>
            <a:ext cx="4806900" cy="91215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12500" tIns="56250" rIns="112500" bIns="56250" anchor="ctr">
            <a:noAutofit/>
          </a:bodyPr>
          <a:lstStyle/>
          <a:p>
            <a:pPr algn="ctr" defTabSz="1143000">
              <a:defRPr/>
            </a:pPr>
            <a:r>
              <a:rPr lang="en-GB" sz="2250" b="1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Intermediated LT loans</a:t>
            </a:r>
            <a:endParaRPr lang="en-GB" sz="225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5A3BB3F-42BF-4583-BD01-CF73B08F6D4D}"/>
              </a:ext>
            </a:extLst>
          </p:cNvPr>
          <p:cNvSpPr txBox="1"/>
          <p:nvPr/>
        </p:nvSpPr>
        <p:spPr>
          <a:xfrm>
            <a:off x="11787188" y="3389614"/>
            <a:ext cx="1250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0" b="1" dirty="0">
                <a:solidFill>
                  <a:srgbClr val="FFFFFF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20172" y="5287413"/>
            <a:ext cx="8083718" cy="3457829"/>
          </a:xfrm>
          <a:custGeom>
            <a:avLst/>
            <a:gdLst/>
            <a:ahLst/>
            <a:cxnLst/>
            <a:rect l="l" t="t" r="r" b="b"/>
            <a:pathLst>
              <a:path w="8083718" h="3457829">
                <a:moveTo>
                  <a:pt x="0" y="0"/>
                </a:moveTo>
                <a:lnTo>
                  <a:pt x="8083719" y="0"/>
                </a:lnTo>
                <a:lnTo>
                  <a:pt x="8083719" y="3457830"/>
                </a:lnTo>
                <a:lnTo>
                  <a:pt x="0" y="3457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784908" y="857250"/>
            <a:ext cx="3670185" cy="367017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5115" r="-50747" b="-23909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5400000">
            <a:off x="287364" y="364039"/>
            <a:ext cx="1139773" cy="986422"/>
          </a:xfrm>
          <a:custGeom>
            <a:avLst/>
            <a:gdLst/>
            <a:ahLst/>
            <a:cxnLst/>
            <a:rect l="l" t="t" r="r" b="b"/>
            <a:pathLst>
              <a:path w="1139773" h="986422">
                <a:moveTo>
                  <a:pt x="0" y="0"/>
                </a:moveTo>
                <a:lnTo>
                  <a:pt x="1139772" y="0"/>
                </a:lnTo>
                <a:lnTo>
                  <a:pt x="1139772" y="986422"/>
                </a:lnTo>
                <a:lnTo>
                  <a:pt x="0" y="986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57250" y="6548337"/>
            <a:ext cx="4543113" cy="1166913"/>
            <a:chOff x="0" y="0"/>
            <a:chExt cx="1435848" cy="3688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35848" cy="368802"/>
            </a:xfrm>
            <a:custGeom>
              <a:avLst/>
              <a:gdLst/>
              <a:ahLst/>
              <a:cxnLst/>
              <a:rect l="l" t="t" r="r" b="b"/>
              <a:pathLst>
                <a:path w="1435848" h="368802">
                  <a:moveTo>
                    <a:pt x="71572" y="0"/>
                  </a:moveTo>
                  <a:lnTo>
                    <a:pt x="1364276" y="0"/>
                  </a:lnTo>
                  <a:cubicBezTo>
                    <a:pt x="1403804" y="0"/>
                    <a:pt x="1435848" y="32044"/>
                    <a:pt x="1435848" y="71572"/>
                  </a:cubicBezTo>
                  <a:lnTo>
                    <a:pt x="1435848" y="297230"/>
                  </a:lnTo>
                  <a:cubicBezTo>
                    <a:pt x="1435848" y="336758"/>
                    <a:pt x="1403804" y="368802"/>
                    <a:pt x="1364276" y="368802"/>
                  </a:cubicBezTo>
                  <a:lnTo>
                    <a:pt x="71572" y="368802"/>
                  </a:lnTo>
                  <a:cubicBezTo>
                    <a:pt x="32044" y="368802"/>
                    <a:pt x="0" y="336758"/>
                    <a:pt x="0" y="297230"/>
                  </a:cubicBezTo>
                  <a:lnTo>
                    <a:pt x="0" y="71572"/>
                  </a:lnTo>
                  <a:cubicBezTo>
                    <a:pt x="0" y="32044"/>
                    <a:pt x="32044" y="0"/>
                    <a:pt x="71572" y="0"/>
                  </a:cubicBezTo>
                  <a:close/>
                </a:path>
              </a:pathLst>
            </a:custGeom>
            <a:solidFill>
              <a:srgbClr val="00983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323539" y="4823754"/>
            <a:ext cx="2704741" cy="1181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</a:pPr>
            <a:r>
              <a:rPr lang="en-US" sz="3379">
                <a:solidFill>
                  <a:srgbClr val="000000"/>
                </a:solidFill>
                <a:latin typeface="Barlow Medium Bold"/>
              </a:rPr>
              <a:t>Andres Jaadla</a:t>
            </a:r>
          </a:p>
          <a:p>
            <a:pPr algn="ctr">
              <a:lnSpc>
                <a:spcPts val="4731"/>
              </a:lnSpc>
            </a:pPr>
            <a:r>
              <a:rPr lang="en-US" sz="3379">
                <a:solidFill>
                  <a:srgbClr val="000000"/>
                </a:solidFill>
                <a:latin typeface="Barlow Light Bold"/>
              </a:rPr>
              <a:t>EKYL, CEO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6445" y="6614959"/>
            <a:ext cx="4503918" cy="97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6"/>
              </a:lnSpc>
            </a:pPr>
            <a:r>
              <a:rPr lang="en-US" sz="2804">
                <a:solidFill>
                  <a:srgbClr val="FFFFFF"/>
                </a:solidFill>
                <a:latin typeface="Barlow Light Bold"/>
              </a:rPr>
              <a:t>The Estonian housing governance system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20172" y="5287413"/>
            <a:ext cx="8083718" cy="3457829"/>
          </a:xfrm>
          <a:custGeom>
            <a:avLst/>
            <a:gdLst/>
            <a:ahLst/>
            <a:cxnLst/>
            <a:rect l="l" t="t" r="r" b="b"/>
            <a:pathLst>
              <a:path w="8083718" h="3457829">
                <a:moveTo>
                  <a:pt x="0" y="0"/>
                </a:moveTo>
                <a:lnTo>
                  <a:pt x="8083719" y="0"/>
                </a:lnTo>
                <a:lnTo>
                  <a:pt x="8083719" y="3457830"/>
                </a:lnTo>
                <a:lnTo>
                  <a:pt x="0" y="3457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162114" y="759357"/>
            <a:ext cx="2715199" cy="271518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52" r="-24952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764626" y="857250"/>
            <a:ext cx="2715199" cy="271518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5056" b="-34944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5400000">
            <a:off x="287364" y="364039"/>
            <a:ext cx="1139773" cy="986422"/>
          </a:xfrm>
          <a:custGeom>
            <a:avLst/>
            <a:gdLst/>
            <a:ahLst/>
            <a:cxnLst/>
            <a:rect l="l" t="t" r="r" b="b"/>
            <a:pathLst>
              <a:path w="1139773" h="986422">
                <a:moveTo>
                  <a:pt x="0" y="0"/>
                </a:moveTo>
                <a:lnTo>
                  <a:pt x="1139772" y="0"/>
                </a:lnTo>
                <a:lnTo>
                  <a:pt x="1139772" y="986422"/>
                </a:lnTo>
                <a:lnTo>
                  <a:pt x="0" y="9864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57250" y="6548337"/>
            <a:ext cx="6462922" cy="1166913"/>
            <a:chOff x="0" y="0"/>
            <a:chExt cx="2042603" cy="3688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42603" cy="368802"/>
            </a:xfrm>
            <a:custGeom>
              <a:avLst/>
              <a:gdLst/>
              <a:ahLst/>
              <a:cxnLst/>
              <a:rect l="l" t="t" r="r" b="b"/>
              <a:pathLst>
                <a:path w="2042603" h="368802">
                  <a:moveTo>
                    <a:pt x="50312" y="0"/>
                  </a:moveTo>
                  <a:lnTo>
                    <a:pt x="1992291" y="0"/>
                  </a:lnTo>
                  <a:cubicBezTo>
                    <a:pt x="2005634" y="0"/>
                    <a:pt x="2018431" y="5301"/>
                    <a:pt x="2027867" y="14736"/>
                  </a:cubicBezTo>
                  <a:cubicBezTo>
                    <a:pt x="2037302" y="24171"/>
                    <a:pt x="2042603" y="36968"/>
                    <a:pt x="2042603" y="50312"/>
                  </a:cubicBezTo>
                  <a:lnTo>
                    <a:pt x="2042603" y="318490"/>
                  </a:lnTo>
                  <a:cubicBezTo>
                    <a:pt x="2042603" y="346277"/>
                    <a:pt x="2020077" y="368802"/>
                    <a:pt x="1992291" y="368802"/>
                  </a:cubicBezTo>
                  <a:lnTo>
                    <a:pt x="50312" y="368802"/>
                  </a:lnTo>
                  <a:cubicBezTo>
                    <a:pt x="22525" y="368802"/>
                    <a:pt x="0" y="346277"/>
                    <a:pt x="0" y="318490"/>
                  </a:cubicBezTo>
                  <a:lnTo>
                    <a:pt x="0" y="50312"/>
                  </a:lnTo>
                  <a:cubicBezTo>
                    <a:pt x="0" y="22525"/>
                    <a:pt x="22525" y="0"/>
                    <a:pt x="50312" y="0"/>
                  </a:cubicBezTo>
                  <a:close/>
                </a:path>
              </a:pathLst>
            </a:custGeom>
            <a:solidFill>
              <a:srgbClr val="00983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671250" y="3773471"/>
            <a:ext cx="3648922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Barlow Bold Bold"/>
              </a:rPr>
              <a:t>Peter Surek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Barlow Light"/>
              </a:rPr>
              <a:t> Head of Social finance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27562" y="3871364"/>
            <a:ext cx="4589326" cy="141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Barlow Bold Bold"/>
              </a:rPr>
              <a:t>Sorcha Edwards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Barlow Light Light"/>
              </a:rPr>
              <a:t>Secretary General of Housing Europe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0659" y="6614959"/>
            <a:ext cx="5736105" cy="97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6"/>
              </a:lnSpc>
            </a:pPr>
            <a:r>
              <a:rPr lang="en-US" sz="2804">
                <a:solidFill>
                  <a:srgbClr val="FFFFFF"/>
                </a:solidFill>
                <a:latin typeface="Barlow Light Bold"/>
              </a:rPr>
              <a:t>The European Housing Finance Working Group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20172" y="5287413"/>
            <a:ext cx="8083718" cy="3457829"/>
          </a:xfrm>
          <a:custGeom>
            <a:avLst/>
            <a:gdLst/>
            <a:ahLst/>
            <a:cxnLst/>
            <a:rect l="l" t="t" r="r" b="b"/>
            <a:pathLst>
              <a:path w="8083718" h="3457829">
                <a:moveTo>
                  <a:pt x="0" y="0"/>
                </a:moveTo>
                <a:lnTo>
                  <a:pt x="8083719" y="0"/>
                </a:lnTo>
                <a:lnTo>
                  <a:pt x="8083719" y="3457830"/>
                </a:lnTo>
                <a:lnTo>
                  <a:pt x="0" y="3457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33400" y="6691105"/>
            <a:ext cx="6553200" cy="1166913"/>
            <a:chOff x="0" y="0"/>
            <a:chExt cx="2042603" cy="3688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42603" cy="368802"/>
            </a:xfrm>
            <a:custGeom>
              <a:avLst/>
              <a:gdLst/>
              <a:ahLst/>
              <a:cxnLst/>
              <a:rect l="l" t="t" r="r" b="b"/>
              <a:pathLst>
                <a:path w="2042603" h="368802">
                  <a:moveTo>
                    <a:pt x="50312" y="0"/>
                  </a:moveTo>
                  <a:lnTo>
                    <a:pt x="1992291" y="0"/>
                  </a:lnTo>
                  <a:cubicBezTo>
                    <a:pt x="2005634" y="0"/>
                    <a:pt x="2018431" y="5301"/>
                    <a:pt x="2027867" y="14736"/>
                  </a:cubicBezTo>
                  <a:cubicBezTo>
                    <a:pt x="2037302" y="24171"/>
                    <a:pt x="2042603" y="36968"/>
                    <a:pt x="2042603" y="50312"/>
                  </a:cubicBezTo>
                  <a:lnTo>
                    <a:pt x="2042603" y="318490"/>
                  </a:lnTo>
                  <a:cubicBezTo>
                    <a:pt x="2042603" y="346277"/>
                    <a:pt x="2020077" y="368802"/>
                    <a:pt x="1992291" y="368802"/>
                  </a:cubicBezTo>
                  <a:lnTo>
                    <a:pt x="50312" y="368802"/>
                  </a:lnTo>
                  <a:cubicBezTo>
                    <a:pt x="22525" y="368802"/>
                    <a:pt x="0" y="346277"/>
                    <a:pt x="0" y="318490"/>
                  </a:cubicBezTo>
                  <a:lnTo>
                    <a:pt x="0" y="50312"/>
                  </a:lnTo>
                  <a:cubicBezTo>
                    <a:pt x="0" y="22525"/>
                    <a:pt x="22525" y="0"/>
                    <a:pt x="50312" y="0"/>
                  </a:cubicBezTo>
                  <a:close/>
                </a:path>
              </a:pathLst>
            </a:custGeom>
            <a:solidFill>
              <a:srgbClr val="00983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09600" y="6710155"/>
            <a:ext cx="6477000" cy="976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6"/>
              </a:lnSpc>
            </a:pPr>
            <a:r>
              <a:rPr lang="en-US" sz="2804" dirty="0">
                <a:solidFill>
                  <a:srgbClr val="FFFFFF"/>
                </a:solidFill>
                <a:latin typeface="Barlow Light Bold"/>
              </a:rPr>
              <a:t>The European Housing Finance Working 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02F510-7C52-CFD2-9F45-2BDABB8DECF7}"/>
              </a:ext>
            </a:extLst>
          </p:cNvPr>
          <p:cNvSpPr txBox="1"/>
          <p:nvPr/>
        </p:nvSpPr>
        <p:spPr>
          <a:xfrm>
            <a:off x="4207984" y="1648314"/>
            <a:ext cx="10153650" cy="5042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Covid-19 pandemic </a:t>
            </a:r>
            <a:r>
              <a:rPr lang="en-GB" sz="18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sz="18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need to ensure that </a:t>
            </a:r>
            <a:r>
              <a:rPr lang="en-GB" sz="1800" b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our neighbourhoods are opportunity and productivity hubs/safe and healthy places</a:t>
            </a:r>
            <a:r>
              <a:rPr lang="en-GB" sz="18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Accessibility </a:t>
            </a:r>
            <a:r>
              <a:rPr lang="en-GB" sz="18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both physically &amp; financially for different age groups, different career profiles, different walks of life. </a:t>
            </a:r>
            <a:endParaRPr lang="en-BE" sz="1800" dirty="0">
              <a:effectLst/>
              <a:latin typeface="Barlow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GB" sz="18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eed to improve homes to fulfil new functions without pricing people out: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Including </a:t>
            </a:r>
            <a:r>
              <a:rPr lang="en-GB" sz="1800" b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work &amp; study spaces </a:t>
            </a:r>
            <a:r>
              <a:rPr lang="en-GB" sz="18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enable a productive life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Improving homes </a:t>
            </a:r>
            <a:r>
              <a:rPr lang="en-GB" sz="1800" dirty="0"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GB" sz="18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educe inequalities (inadequate housing reinforce this we are obliged to ‘stay at home’)</a:t>
            </a:r>
            <a:endParaRPr lang="en-BE" sz="1800" dirty="0">
              <a:effectLst/>
              <a:latin typeface="Barlow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18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hrough </a:t>
            </a:r>
            <a:r>
              <a:rPr lang="en-GB" sz="1800" b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saving, storage/generation</a:t>
            </a:r>
            <a:r>
              <a:rPr lang="en-GB" sz="18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our homes and neighbourhoods need to become an integral part of a clean energy infrastructure.</a:t>
            </a:r>
            <a:endParaRPr lang="en-BE" sz="1800" dirty="0">
              <a:effectLst/>
              <a:latin typeface="Barlow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Barlow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70C0"/>
                </a:solidFill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Our next generation Neighbourhoods should be a space where people can thrive (local resilience, inclusion and job creation)</a:t>
            </a:r>
          </a:p>
          <a:p>
            <a:endParaRPr lang="en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AD05C-DF64-EBB5-142F-6FF4D86B198D}"/>
              </a:ext>
            </a:extLst>
          </p:cNvPr>
          <p:cNvSpPr txBox="1"/>
          <p:nvPr/>
        </p:nvSpPr>
        <p:spPr>
          <a:xfrm>
            <a:off x="1219200" y="577671"/>
            <a:ext cx="1280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latin typeface="Barlow Bold" panose="020B0604020202020204" charset="0"/>
              </a:rPr>
              <a:t>Objective: </a:t>
            </a:r>
            <a:r>
              <a:rPr lang="fr-BE" sz="2800" dirty="0" err="1">
                <a:latin typeface="Barlow Bold" panose="020B0604020202020204" charset="0"/>
              </a:rPr>
              <a:t>next</a:t>
            </a:r>
            <a:r>
              <a:rPr lang="fr-BE" sz="2800" dirty="0">
                <a:latin typeface="Barlow Bold" panose="020B0604020202020204" charset="0"/>
              </a:rPr>
              <a:t> </a:t>
            </a:r>
            <a:r>
              <a:rPr lang="fr-BE" sz="2800" dirty="0" err="1">
                <a:latin typeface="Barlow Bold" panose="020B0604020202020204" charset="0"/>
              </a:rPr>
              <a:t>generation</a:t>
            </a:r>
            <a:r>
              <a:rPr lang="fr-BE" sz="2800" dirty="0">
                <a:latin typeface="Barlow Bold" panose="020B0604020202020204" charset="0"/>
              </a:rPr>
              <a:t> </a:t>
            </a:r>
            <a:r>
              <a:rPr lang="fr-BE" sz="2800" dirty="0" err="1">
                <a:latin typeface="Barlow Bold" panose="020B0604020202020204" charset="0"/>
              </a:rPr>
              <a:t>neighbourhoods</a:t>
            </a:r>
            <a:endParaRPr lang="en-BE" sz="2800" dirty="0">
              <a:latin typeface="Barlow Bold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46C21B-399D-96DF-F8F1-2970153BD6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7" y="1813108"/>
            <a:ext cx="3924565" cy="293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74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20172" y="5287413"/>
            <a:ext cx="8083718" cy="3457829"/>
          </a:xfrm>
          <a:custGeom>
            <a:avLst/>
            <a:gdLst/>
            <a:ahLst/>
            <a:cxnLst/>
            <a:rect l="l" t="t" r="r" b="b"/>
            <a:pathLst>
              <a:path w="8083718" h="3457829">
                <a:moveTo>
                  <a:pt x="0" y="0"/>
                </a:moveTo>
                <a:lnTo>
                  <a:pt x="8083719" y="0"/>
                </a:lnTo>
                <a:lnTo>
                  <a:pt x="8083719" y="3457830"/>
                </a:lnTo>
                <a:lnTo>
                  <a:pt x="0" y="3457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95350" y="6614959"/>
            <a:ext cx="6462922" cy="1166913"/>
            <a:chOff x="0" y="0"/>
            <a:chExt cx="2042603" cy="3688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42603" cy="368802"/>
            </a:xfrm>
            <a:custGeom>
              <a:avLst/>
              <a:gdLst/>
              <a:ahLst/>
              <a:cxnLst/>
              <a:rect l="l" t="t" r="r" b="b"/>
              <a:pathLst>
                <a:path w="2042603" h="368802">
                  <a:moveTo>
                    <a:pt x="50312" y="0"/>
                  </a:moveTo>
                  <a:lnTo>
                    <a:pt x="1992291" y="0"/>
                  </a:lnTo>
                  <a:cubicBezTo>
                    <a:pt x="2005634" y="0"/>
                    <a:pt x="2018431" y="5301"/>
                    <a:pt x="2027867" y="14736"/>
                  </a:cubicBezTo>
                  <a:cubicBezTo>
                    <a:pt x="2037302" y="24171"/>
                    <a:pt x="2042603" y="36968"/>
                    <a:pt x="2042603" y="50312"/>
                  </a:cubicBezTo>
                  <a:lnTo>
                    <a:pt x="2042603" y="318490"/>
                  </a:lnTo>
                  <a:cubicBezTo>
                    <a:pt x="2042603" y="346277"/>
                    <a:pt x="2020077" y="368802"/>
                    <a:pt x="1992291" y="368802"/>
                  </a:cubicBezTo>
                  <a:lnTo>
                    <a:pt x="50312" y="368802"/>
                  </a:lnTo>
                  <a:cubicBezTo>
                    <a:pt x="22525" y="368802"/>
                    <a:pt x="0" y="346277"/>
                    <a:pt x="0" y="318490"/>
                  </a:cubicBezTo>
                  <a:lnTo>
                    <a:pt x="0" y="50312"/>
                  </a:lnTo>
                  <a:cubicBezTo>
                    <a:pt x="0" y="22525"/>
                    <a:pt x="22525" y="0"/>
                    <a:pt x="50312" y="0"/>
                  </a:cubicBezTo>
                  <a:close/>
                </a:path>
              </a:pathLst>
            </a:custGeom>
            <a:solidFill>
              <a:srgbClr val="00983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66800" y="6710155"/>
            <a:ext cx="5736105" cy="97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6"/>
              </a:lnSpc>
            </a:pPr>
            <a:r>
              <a:rPr lang="en-US" sz="2804" dirty="0">
                <a:solidFill>
                  <a:srgbClr val="FFFFFF"/>
                </a:solidFill>
                <a:latin typeface="Barlow Light Bold"/>
              </a:rPr>
              <a:t>The European Housing Finance Working 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02F510-7C52-CFD2-9F45-2BDABB8DECF7}"/>
              </a:ext>
            </a:extLst>
          </p:cNvPr>
          <p:cNvSpPr txBox="1"/>
          <p:nvPr/>
        </p:nvSpPr>
        <p:spPr>
          <a:xfrm>
            <a:off x="1066800" y="781050"/>
            <a:ext cx="12573000" cy="540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2500" dirty="0">
                <a:effectLst/>
                <a:latin typeface="Barlow Light" panose="00000400000000000000" pitchFamily="2" charset="0"/>
              </a:rPr>
              <a:t>2 </a:t>
            </a:r>
            <a:r>
              <a:rPr lang="fr-BE" sz="2500" dirty="0" err="1">
                <a:effectLst/>
                <a:latin typeface="Barlow Light" panose="00000400000000000000" pitchFamily="2" charset="0"/>
              </a:rPr>
              <a:t>Strands</a:t>
            </a:r>
            <a:r>
              <a:rPr lang="fr-BE" sz="2500" dirty="0">
                <a:effectLst/>
                <a:latin typeface="Barlow Light" panose="00000400000000000000" pitchFamily="2" charset="0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500" b="1" u="sng" kern="1200" dirty="0">
                <a:effectLst/>
                <a:latin typeface="Barlow Bold" panose="020B0604020202020204" charset="0"/>
              </a:rPr>
              <a:t>Exchange on inspiring/replicable initiatives</a:t>
            </a:r>
            <a:endParaRPr lang="en-BE" sz="2500" b="1" u="sng" kern="1200" dirty="0">
              <a:effectLst/>
              <a:latin typeface="Barlow Bold" panose="020B060402020202020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500" kern="1200" dirty="0">
                <a:effectLst/>
                <a:latin typeface="Barlow Light" panose="00000400000000000000" pitchFamily="2" charset="0"/>
              </a:rPr>
              <a:t>help Member States to deliver the Principle 19 of the EU Social Pillar Action Plan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500" kern="1200" dirty="0">
                <a:effectLst/>
                <a:latin typeface="Barlow Light" panose="00000400000000000000" pitchFamily="2" charset="0"/>
              </a:rPr>
              <a:t>build on the Nice Declaration, in which the 27 Ministers ask the EIB to continue and develop further its financing and advisory services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500" kern="1200" dirty="0">
              <a:effectLst/>
              <a:latin typeface="Barlow Light" panose="000004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500" u="sng" kern="1200" dirty="0">
                <a:effectLst/>
                <a:latin typeface="Barlow Bold" panose="020B0604020202020204" charset="0"/>
              </a:rPr>
              <a:t>Capacity building to mobilize finance in the sector </a:t>
            </a:r>
            <a:endParaRPr lang="en-BE" sz="2500" u="sng" kern="1200" dirty="0">
              <a:effectLst/>
              <a:latin typeface="Barlow Bold" panose="020B060402020202020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500" kern="1200" dirty="0">
                <a:effectLst/>
                <a:latin typeface="Barlow Light" panose="00000400000000000000" pitchFamily="2" charset="0"/>
              </a:rPr>
              <a:t>Thematic meetings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500" kern="1200" dirty="0">
                <a:effectLst/>
                <a:latin typeface="Barlow Light" panose="00000400000000000000" pitchFamily="2" charset="0"/>
              </a:rPr>
              <a:t>Peer-to-peer exchange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500" kern="1200" dirty="0">
                <a:effectLst/>
                <a:latin typeface="Barlow Light" panose="00000400000000000000" pitchFamily="2" charset="0"/>
              </a:rPr>
              <a:t>An annual </a:t>
            </a:r>
            <a:r>
              <a:rPr lang="en-BE" sz="2500" kern="1200" dirty="0">
                <a:effectLst/>
                <a:latin typeface="Barlow Light" panose="00000400000000000000" pitchFamily="2" charset="0"/>
              </a:rPr>
              <a:t>EU </a:t>
            </a:r>
            <a:r>
              <a:rPr lang="en-GB" sz="2500" kern="1200" dirty="0">
                <a:effectLst/>
                <a:latin typeface="Barlow Light" panose="00000400000000000000" pitchFamily="2" charset="0"/>
              </a:rPr>
              <a:t>Social &amp; </a:t>
            </a:r>
            <a:r>
              <a:rPr lang="en-BE" sz="2500" kern="1200" dirty="0">
                <a:effectLst/>
                <a:latin typeface="Barlow Light" panose="00000400000000000000" pitchFamily="2" charset="0"/>
              </a:rPr>
              <a:t>Affordable Housing Summit</a:t>
            </a:r>
            <a:endParaRPr lang="en-BE" sz="2500" dirty="0">
              <a:effectLst/>
              <a:latin typeface="Barlow Light" panose="000004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857873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794" t="16638" r="2269" b="24344"/>
          <a:stretch>
            <a:fillRect/>
          </a:stretch>
        </p:blipFill>
        <p:spPr>
          <a:xfrm>
            <a:off x="0" y="0"/>
            <a:ext cx="15240000" cy="85725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8100000">
            <a:off x="7725499" y="7382872"/>
            <a:ext cx="7620590" cy="7620590"/>
          </a:xfrm>
          <a:custGeom>
            <a:avLst/>
            <a:gdLst/>
            <a:ahLst/>
            <a:cxnLst/>
            <a:rect l="l" t="t" r="r" b="b"/>
            <a:pathLst>
              <a:path w="7620590" h="7620590">
                <a:moveTo>
                  <a:pt x="0" y="0"/>
                </a:moveTo>
                <a:lnTo>
                  <a:pt x="7620591" y="0"/>
                </a:lnTo>
                <a:lnTo>
                  <a:pt x="7620591" y="7620590"/>
                </a:lnTo>
                <a:lnTo>
                  <a:pt x="0" y="76205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00000">
            <a:off x="-242311" y="4729312"/>
            <a:ext cx="8244593" cy="8244593"/>
          </a:xfrm>
          <a:custGeom>
            <a:avLst/>
            <a:gdLst/>
            <a:ahLst/>
            <a:cxnLst/>
            <a:rect l="l" t="t" r="r" b="b"/>
            <a:pathLst>
              <a:path w="8244593" h="8244593">
                <a:moveTo>
                  <a:pt x="0" y="0"/>
                </a:moveTo>
                <a:lnTo>
                  <a:pt x="8244593" y="0"/>
                </a:lnTo>
                <a:lnTo>
                  <a:pt x="8244593" y="8244593"/>
                </a:lnTo>
                <a:lnTo>
                  <a:pt x="0" y="8244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100000">
            <a:off x="9198276" y="7007273"/>
            <a:ext cx="7620590" cy="7620590"/>
          </a:xfrm>
          <a:custGeom>
            <a:avLst/>
            <a:gdLst/>
            <a:ahLst/>
            <a:cxnLst/>
            <a:rect l="l" t="t" r="r" b="b"/>
            <a:pathLst>
              <a:path w="7620590" h="7620590">
                <a:moveTo>
                  <a:pt x="0" y="0"/>
                </a:moveTo>
                <a:lnTo>
                  <a:pt x="7620590" y="0"/>
                </a:lnTo>
                <a:lnTo>
                  <a:pt x="7620590" y="7620590"/>
                </a:lnTo>
                <a:lnTo>
                  <a:pt x="0" y="76205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38289" y="5632283"/>
            <a:ext cx="1340564" cy="1616103"/>
          </a:xfrm>
          <a:custGeom>
            <a:avLst/>
            <a:gdLst/>
            <a:ahLst/>
            <a:cxnLst/>
            <a:rect l="l" t="t" r="r" b="b"/>
            <a:pathLst>
              <a:path w="1340564" h="1616103">
                <a:moveTo>
                  <a:pt x="0" y="0"/>
                </a:moveTo>
                <a:lnTo>
                  <a:pt x="1340564" y="0"/>
                </a:lnTo>
                <a:lnTo>
                  <a:pt x="1340564" y="1616103"/>
                </a:lnTo>
                <a:lnTo>
                  <a:pt x="0" y="16161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00000">
            <a:off x="5510619" y="-4341971"/>
            <a:ext cx="8841362" cy="8841362"/>
          </a:xfrm>
          <a:custGeom>
            <a:avLst/>
            <a:gdLst/>
            <a:ahLst/>
            <a:cxnLst/>
            <a:rect l="l" t="t" r="r" b="b"/>
            <a:pathLst>
              <a:path w="8841362" h="8841362">
                <a:moveTo>
                  <a:pt x="0" y="0"/>
                </a:moveTo>
                <a:lnTo>
                  <a:pt x="8841362" y="0"/>
                </a:lnTo>
                <a:lnTo>
                  <a:pt x="8841362" y="8841362"/>
                </a:lnTo>
                <a:lnTo>
                  <a:pt x="0" y="88413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74374" y="7922204"/>
            <a:ext cx="2565626" cy="538781"/>
          </a:xfrm>
          <a:custGeom>
            <a:avLst/>
            <a:gdLst/>
            <a:ahLst/>
            <a:cxnLst/>
            <a:rect l="l" t="t" r="r" b="b"/>
            <a:pathLst>
              <a:path w="2565626" h="538781">
                <a:moveTo>
                  <a:pt x="0" y="0"/>
                </a:moveTo>
                <a:lnTo>
                  <a:pt x="2565626" y="0"/>
                </a:lnTo>
                <a:lnTo>
                  <a:pt x="2565626" y="538782"/>
                </a:lnTo>
                <a:lnTo>
                  <a:pt x="0" y="538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53390" y="5212019"/>
            <a:ext cx="6653191" cy="111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Light Bold"/>
              </a:rPr>
              <a:t>20 June 2023</a:t>
            </a:r>
          </a:p>
          <a:p>
            <a:pPr algn="ctr">
              <a:lnSpc>
                <a:spcPts val="4066"/>
              </a:lnSpc>
            </a:pPr>
            <a:endParaRPr lang="en-US" sz="3504">
              <a:solidFill>
                <a:srgbClr val="FFFFFF"/>
              </a:solidFill>
              <a:latin typeface="Barlow Ligh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549679" y="7427268"/>
            <a:ext cx="4917784" cy="30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0"/>
              </a:lnSpc>
            </a:pPr>
            <a:r>
              <a:rPr lang="en-US" sz="1779">
                <a:solidFill>
                  <a:srgbClr val="672D87"/>
                </a:solidFill>
                <a:latin typeface="Barlow Bold Bold"/>
              </a:rPr>
              <a:t>www.shape-affordablehousing.eu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3390" y="6032472"/>
            <a:ext cx="6653191" cy="1215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Affordable Housing Initiative </a:t>
            </a:r>
          </a:p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Finance Summit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57150" y="7677356"/>
            <a:ext cx="8317284" cy="514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004">
                <a:solidFill>
                  <a:srgbClr val="FFFFFF"/>
                </a:solidFill>
                <a:latin typeface="Barlow Light Bold"/>
              </a:rPr>
              <a:t>Paris, France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97409" y="1083011"/>
            <a:ext cx="7267782" cy="3073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INVENTING THE WHEEL: FINANCING MECHANISMS THAT SUIT INTEGRATED APPROACHES TO RENOVATION</a:t>
            </a:r>
          </a:p>
          <a:p>
            <a:pPr algn="ctr">
              <a:lnSpc>
                <a:spcPts val="4906"/>
              </a:lnSpc>
            </a:pPr>
            <a:endParaRPr lang="en-US" sz="3504">
              <a:solidFill>
                <a:srgbClr val="FFFFFF"/>
              </a:solidFill>
              <a:latin typeface="Barlow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383198" y="305589"/>
            <a:ext cx="6653191" cy="596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Light Bold"/>
              </a:rPr>
              <a:t>15h00-15h45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72658" y="3642062"/>
            <a:ext cx="8317284" cy="514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004">
                <a:solidFill>
                  <a:srgbClr val="FFFFFF"/>
                </a:solidFill>
                <a:latin typeface="Barlow Light Bold"/>
              </a:rPr>
              <a:t>Académie du Climat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20172" y="5287413"/>
            <a:ext cx="8083718" cy="3457829"/>
          </a:xfrm>
          <a:custGeom>
            <a:avLst/>
            <a:gdLst/>
            <a:ahLst/>
            <a:cxnLst/>
            <a:rect l="l" t="t" r="r" b="b"/>
            <a:pathLst>
              <a:path w="8083718" h="3457829">
                <a:moveTo>
                  <a:pt x="0" y="0"/>
                </a:moveTo>
                <a:lnTo>
                  <a:pt x="8083719" y="0"/>
                </a:lnTo>
                <a:lnTo>
                  <a:pt x="8083719" y="3457830"/>
                </a:lnTo>
                <a:lnTo>
                  <a:pt x="0" y="3457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220200" y="1147233"/>
            <a:ext cx="2715199" cy="271518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86536" r="-13046" b="-15148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682256" y="1184751"/>
            <a:ext cx="2715199" cy="271518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9999" r="-29999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5400000">
            <a:off x="287364" y="364039"/>
            <a:ext cx="1139773" cy="986422"/>
          </a:xfrm>
          <a:custGeom>
            <a:avLst/>
            <a:gdLst/>
            <a:ahLst/>
            <a:cxnLst/>
            <a:rect l="l" t="t" r="r" b="b"/>
            <a:pathLst>
              <a:path w="1139773" h="986422">
                <a:moveTo>
                  <a:pt x="0" y="0"/>
                </a:moveTo>
                <a:lnTo>
                  <a:pt x="1139772" y="0"/>
                </a:lnTo>
                <a:lnTo>
                  <a:pt x="1139772" y="986422"/>
                </a:lnTo>
                <a:lnTo>
                  <a:pt x="0" y="9864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20659" y="6494705"/>
            <a:ext cx="3969026" cy="778876"/>
            <a:chOff x="0" y="0"/>
            <a:chExt cx="1254408" cy="2461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4408" cy="246163"/>
            </a:xfrm>
            <a:custGeom>
              <a:avLst/>
              <a:gdLst/>
              <a:ahLst/>
              <a:cxnLst/>
              <a:rect l="l" t="t" r="r" b="b"/>
              <a:pathLst>
                <a:path w="1254408" h="246163">
                  <a:moveTo>
                    <a:pt x="81925" y="0"/>
                  </a:moveTo>
                  <a:lnTo>
                    <a:pt x="1172484" y="0"/>
                  </a:lnTo>
                  <a:cubicBezTo>
                    <a:pt x="1194212" y="0"/>
                    <a:pt x="1215049" y="8631"/>
                    <a:pt x="1230413" y="23995"/>
                  </a:cubicBezTo>
                  <a:cubicBezTo>
                    <a:pt x="1245777" y="39359"/>
                    <a:pt x="1254408" y="60197"/>
                    <a:pt x="1254408" y="81925"/>
                  </a:cubicBezTo>
                  <a:lnTo>
                    <a:pt x="1254408" y="164239"/>
                  </a:lnTo>
                  <a:cubicBezTo>
                    <a:pt x="1254408" y="185967"/>
                    <a:pt x="1245777" y="206804"/>
                    <a:pt x="1230413" y="222168"/>
                  </a:cubicBezTo>
                  <a:cubicBezTo>
                    <a:pt x="1215049" y="237532"/>
                    <a:pt x="1194212" y="246163"/>
                    <a:pt x="1172484" y="246163"/>
                  </a:cubicBezTo>
                  <a:lnTo>
                    <a:pt x="81925" y="246163"/>
                  </a:lnTo>
                  <a:cubicBezTo>
                    <a:pt x="60197" y="246163"/>
                    <a:pt x="39359" y="237532"/>
                    <a:pt x="23995" y="222168"/>
                  </a:cubicBezTo>
                  <a:cubicBezTo>
                    <a:pt x="8631" y="206804"/>
                    <a:pt x="0" y="185967"/>
                    <a:pt x="0" y="164239"/>
                  </a:cubicBezTo>
                  <a:lnTo>
                    <a:pt x="0" y="81925"/>
                  </a:lnTo>
                  <a:cubicBezTo>
                    <a:pt x="0" y="60197"/>
                    <a:pt x="8631" y="39359"/>
                    <a:pt x="23995" y="23995"/>
                  </a:cubicBezTo>
                  <a:cubicBezTo>
                    <a:pt x="39359" y="8631"/>
                    <a:pt x="60197" y="0"/>
                    <a:pt x="81925" y="0"/>
                  </a:cubicBezTo>
                  <a:close/>
                </a:path>
              </a:pathLst>
            </a:custGeom>
            <a:solidFill>
              <a:srgbClr val="00983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054145" y="4169747"/>
            <a:ext cx="4191726" cy="1298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000" dirty="0">
                <a:solidFill>
                  <a:srgbClr val="000000"/>
                </a:solidFill>
                <a:latin typeface="Barlow Bold Bold"/>
              </a:rPr>
              <a:t>Emmanuel Grégoire</a:t>
            </a:r>
          </a:p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Barlow Light Bold"/>
              </a:rPr>
              <a:t> First Deputy Mayor of Paris in charge of urban planning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20659" y="6614959"/>
            <a:ext cx="4132306" cy="44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6"/>
              </a:lnSpc>
            </a:pPr>
            <a:r>
              <a:rPr lang="fr-BE" sz="2804" dirty="0" err="1">
                <a:solidFill>
                  <a:srgbClr val="FFFFFF"/>
                </a:solidFill>
                <a:latin typeface="Barlow Light Bold"/>
              </a:rPr>
              <a:t>Welcome</a:t>
            </a:r>
            <a:r>
              <a:rPr lang="en-US" sz="2804" dirty="0">
                <a:solidFill>
                  <a:srgbClr val="FFFFFF"/>
                </a:solidFill>
                <a:latin typeface="Barlow Light Bold"/>
              </a:rPr>
              <a:t> Speeches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42502" y="4169747"/>
            <a:ext cx="3990380" cy="97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Barlow Bold Bold"/>
              </a:rPr>
              <a:t>Bent Madsen</a:t>
            </a:r>
          </a:p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Barlow Light Bold"/>
              </a:rPr>
              <a:t> President of Housing Europe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00" y="5415665"/>
            <a:ext cx="7783891" cy="3329577"/>
          </a:xfrm>
          <a:custGeom>
            <a:avLst/>
            <a:gdLst/>
            <a:ahLst/>
            <a:cxnLst/>
            <a:rect l="l" t="t" r="r" b="b"/>
            <a:pathLst>
              <a:path w="7783891" h="3329577">
                <a:moveTo>
                  <a:pt x="0" y="0"/>
                </a:moveTo>
                <a:lnTo>
                  <a:pt x="7783891" y="0"/>
                </a:lnTo>
                <a:lnTo>
                  <a:pt x="7783891" y="3329578"/>
                </a:lnTo>
                <a:lnTo>
                  <a:pt x="0" y="33295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784908" y="857250"/>
            <a:ext cx="3670185" cy="367017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b="-14286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5400000">
            <a:off x="287364" y="364039"/>
            <a:ext cx="1139773" cy="986422"/>
          </a:xfrm>
          <a:custGeom>
            <a:avLst/>
            <a:gdLst/>
            <a:ahLst/>
            <a:cxnLst/>
            <a:rect l="l" t="t" r="r" b="b"/>
            <a:pathLst>
              <a:path w="1139773" h="986422">
                <a:moveTo>
                  <a:pt x="0" y="0"/>
                </a:moveTo>
                <a:lnTo>
                  <a:pt x="1139772" y="0"/>
                </a:lnTo>
                <a:lnTo>
                  <a:pt x="1139772" y="986422"/>
                </a:lnTo>
                <a:lnTo>
                  <a:pt x="0" y="986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57250" y="6548337"/>
            <a:ext cx="6462922" cy="1166913"/>
            <a:chOff x="0" y="0"/>
            <a:chExt cx="2042603" cy="3688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42603" cy="368802"/>
            </a:xfrm>
            <a:custGeom>
              <a:avLst/>
              <a:gdLst/>
              <a:ahLst/>
              <a:cxnLst/>
              <a:rect l="l" t="t" r="r" b="b"/>
              <a:pathLst>
                <a:path w="2042603" h="368802">
                  <a:moveTo>
                    <a:pt x="50312" y="0"/>
                  </a:moveTo>
                  <a:lnTo>
                    <a:pt x="1992291" y="0"/>
                  </a:lnTo>
                  <a:cubicBezTo>
                    <a:pt x="2005634" y="0"/>
                    <a:pt x="2018431" y="5301"/>
                    <a:pt x="2027867" y="14736"/>
                  </a:cubicBezTo>
                  <a:cubicBezTo>
                    <a:pt x="2037302" y="24171"/>
                    <a:pt x="2042603" y="36968"/>
                    <a:pt x="2042603" y="50312"/>
                  </a:cubicBezTo>
                  <a:lnTo>
                    <a:pt x="2042603" y="318490"/>
                  </a:lnTo>
                  <a:cubicBezTo>
                    <a:pt x="2042603" y="346277"/>
                    <a:pt x="2020077" y="368802"/>
                    <a:pt x="1992291" y="368802"/>
                  </a:cubicBezTo>
                  <a:lnTo>
                    <a:pt x="50312" y="368802"/>
                  </a:lnTo>
                  <a:cubicBezTo>
                    <a:pt x="22525" y="368802"/>
                    <a:pt x="0" y="346277"/>
                    <a:pt x="0" y="318490"/>
                  </a:cubicBezTo>
                  <a:lnTo>
                    <a:pt x="0" y="50312"/>
                  </a:lnTo>
                  <a:cubicBezTo>
                    <a:pt x="0" y="22525"/>
                    <a:pt x="22525" y="0"/>
                    <a:pt x="50312" y="0"/>
                  </a:cubicBezTo>
                  <a:close/>
                </a:path>
              </a:pathLst>
            </a:custGeom>
            <a:solidFill>
              <a:srgbClr val="00983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813966" y="4823754"/>
            <a:ext cx="11723887" cy="1700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</a:pPr>
            <a:r>
              <a:rPr lang="en-US" sz="3379">
                <a:solidFill>
                  <a:srgbClr val="000000"/>
                </a:solidFill>
                <a:latin typeface="Barlow Bold Bold"/>
              </a:rPr>
              <a:t>Juan Alario</a:t>
            </a:r>
          </a:p>
          <a:p>
            <a:pPr algn="ctr">
              <a:lnSpc>
                <a:spcPts val="4591"/>
              </a:lnSpc>
            </a:pPr>
            <a:r>
              <a:rPr lang="en-US" sz="3279">
                <a:solidFill>
                  <a:srgbClr val="000000"/>
                </a:solidFill>
                <a:latin typeface="Barlow Light Bold"/>
              </a:rPr>
              <a:t>Senior Consultant at GNE Finance, Former EIB Associate Director</a:t>
            </a:r>
          </a:p>
          <a:p>
            <a:pPr algn="ctr">
              <a:lnSpc>
                <a:spcPts val="4171"/>
              </a:lnSpc>
            </a:pPr>
            <a:endParaRPr lang="en-US" sz="3279">
              <a:solidFill>
                <a:srgbClr val="000000"/>
              </a:solidFill>
              <a:latin typeface="Barlow Ligh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92996" y="6614959"/>
            <a:ext cx="6191431" cy="97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6"/>
              </a:lnSpc>
            </a:pPr>
            <a:r>
              <a:rPr lang="en-US" sz="2804">
                <a:solidFill>
                  <a:srgbClr val="FFFFFF"/>
                </a:solidFill>
                <a:latin typeface="Barlow Light Bold"/>
              </a:rPr>
              <a:t>Funding mapping: guiding developers to potential sources of financing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85C6615-278B-A9D4-9522-971E99496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001" y="720001"/>
            <a:ext cx="10563696" cy="81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300" tIns="57150" rIns="114300" bIns="5715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defTabSz="1143000" eaLnBrk="1" hangingPunct="1">
              <a:tabLst>
                <a:tab pos="785813" algn="l"/>
              </a:tabLst>
              <a:defRPr/>
            </a:pPr>
            <a:r>
              <a:rPr lang="en-US" sz="3500" kern="0" dirty="0">
                <a:solidFill>
                  <a:srgbClr val="00983A"/>
                </a:solidFill>
                <a:latin typeface="Arial"/>
                <a:cs typeface="Times New Roman"/>
              </a:rPr>
              <a:t>Key challenges</a:t>
            </a:r>
            <a:br>
              <a:rPr lang="en-US" sz="3500" kern="0" dirty="0">
                <a:latin typeface="Arial"/>
                <a:cs typeface="Times New Roman"/>
              </a:rPr>
            </a:br>
            <a:r>
              <a:rPr lang="en-US" sz="3000" kern="0" dirty="0">
                <a:latin typeface="Arial"/>
                <a:cs typeface="Times New Roman"/>
              </a:rPr>
              <a:t>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147BDCF-C9B4-9FD9-439D-D39CE76D4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370" y="1671851"/>
            <a:ext cx="1287616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300" tIns="57150" rIns="114300" bIns="571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2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57188" lvl="1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625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District-level renovations of houses owned by homeowners is more challenging than when they are owned by a single entity, like a social housing provider. </a:t>
            </a:r>
          </a:p>
          <a:p>
            <a:pPr marL="357188" lvl="1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625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Financing costly renovation, such as deep energy renovations, can be difficult</a:t>
            </a:r>
          </a:p>
          <a:p>
            <a:pPr marL="357188" lvl="1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625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Financing the housing association rather than the homeowners in multi-family buildings can be difficult, as few financial institutions are willing to finance these associations</a:t>
            </a:r>
            <a:endParaRPr lang="es-ES" sz="2625" kern="0" dirty="0">
              <a:solidFill>
                <a:srgbClr val="000000">
                  <a:lumMod val="95000"/>
                  <a:lumOff val="5000"/>
                </a:srgbClr>
              </a:solidFill>
              <a:latin typeface="Arial"/>
              <a:cs typeface="Times New Roman"/>
            </a:endParaRPr>
          </a:p>
          <a:p>
            <a:pPr marL="357188" lvl="1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625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On the plus side, large district-level renovation projects have the possibility to develop financing at scale, which can significantly reduce the cost of financing and develop adapted financial products</a:t>
            </a:r>
          </a:p>
        </p:txBody>
      </p:sp>
    </p:spTree>
    <p:extLst>
      <p:ext uri="{BB962C8B-B14F-4D97-AF65-F5344CB8AC3E}">
        <p14:creationId xmlns:p14="http://schemas.microsoft.com/office/powerpoint/2010/main" val="27078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E850C0C-9151-C247-F938-E611DB224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001" y="238838"/>
            <a:ext cx="13603079" cy="81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300" tIns="57150" rIns="114300" bIns="5715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defTabSz="1143000" eaLnBrk="1" hangingPunct="1">
              <a:tabLst>
                <a:tab pos="785813" algn="l"/>
              </a:tabLst>
              <a:defRPr/>
            </a:pPr>
            <a:r>
              <a:rPr lang="en-US" sz="3000" kern="0" dirty="0">
                <a:solidFill>
                  <a:srgbClr val="00983A"/>
                </a:solidFill>
                <a:latin typeface="Arial"/>
                <a:cs typeface="Times New Roman"/>
              </a:rPr>
              <a:t>P</a:t>
            </a:r>
            <a:r>
              <a:rPr lang="en-US" sz="3000" kern="0" dirty="0" err="1">
                <a:solidFill>
                  <a:srgbClr val="00983A"/>
                </a:solidFill>
                <a:latin typeface="Arial"/>
                <a:cs typeface="Times New Roman"/>
              </a:rPr>
              <a:t>ublic</a:t>
            </a:r>
            <a:r>
              <a:rPr lang="en-US" sz="3000" kern="0" dirty="0">
                <a:solidFill>
                  <a:srgbClr val="00983A"/>
                </a:solidFill>
                <a:latin typeface="Arial"/>
                <a:cs typeface="Times New Roman"/>
              </a:rPr>
              <a:t> initiatives to facilitate financing of building renovations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4D520C5-50FD-CB17-4CA5-BE20C772A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370" y="870046"/>
            <a:ext cx="13459568" cy="699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300" tIns="57150" rIns="114300" bIns="571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2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750" kern="0" dirty="0">
                <a:solidFill>
                  <a:srgbClr val="000000"/>
                </a:solidFill>
                <a:latin typeface="Arial"/>
                <a:cs typeface="Times New Roman"/>
              </a:rPr>
              <a:t>Objectives</a:t>
            </a:r>
          </a:p>
          <a:p>
            <a:pPr lvl="1" indent="-428625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375" kern="0" dirty="0">
                <a:solidFill>
                  <a:srgbClr val="000000"/>
                </a:solidFill>
                <a:latin typeface="Arial"/>
                <a:cs typeface="Times New Roman"/>
              </a:rPr>
              <a:t>Minimize guarantee and self-financing requirements</a:t>
            </a:r>
          </a:p>
          <a:p>
            <a:pPr lvl="1" indent="-428625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375" kern="0" dirty="0">
                <a:solidFill>
                  <a:srgbClr val="000000"/>
                </a:solidFill>
                <a:latin typeface="Arial"/>
                <a:cs typeface="Times New Roman"/>
              </a:rPr>
              <a:t>Reduce the cost of financing (fees and interest rates)</a:t>
            </a:r>
          </a:p>
          <a:p>
            <a:pPr lvl="1" indent="-428625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375" kern="0" dirty="0">
                <a:solidFill>
                  <a:srgbClr val="000000"/>
                </a:solidFill>
                <a:latin typeface="Arial"/>
                <a:cs typeface="Times New Roman"/>
              </a:rPr>
              <a:t>Longer loan maturities to reduce monthly payments</a:t>
            </a:r>
          </a:p>
          <a:p>
            <a:pPr lvl="1" indent="-428625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375" kern="0" dirty="0">
                <a:solidFill>
                  <a:srgbClr val="000000"/>
                </a:solidFill>
                <a:latin typeface="Arial"/>
                <a:cs typeface="Times New Roman"/>
              </a:rPr>
              <a:t>Mobilize private finance</a:t>
            </a:r>
          </a:p>
          <a:p>
            <a:pPr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500" kern="0" dirty="0">
                <a:solidFill>
                  <a:srgbClr val="000000"/>
                </a:solidFill>
                <a:latin typeface="Arial"/>
                <a:cs typeface="Times New Roman"/>
              </a:rPr>
              <a:t>Ways to facilitate financing: </a:t>
            </a:r>
          </a:p>
          <a:p>
            <a:pPr lvl="1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375" kern="0" dirty="0">
                <a:solidFill>
                  <a:srgbClr val="000000"/>
                </a:solidFill>
                <a:latin typeface="Arial"/>
                <a:cs typeface="Times New Roman"/>
              </a:rPr>
              <a:t>Increase access to grants, soft loans or public guarantees</a:t>
            </a:r>
          </a:p>
          <a:p>
            <a:pPr lvl="1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375" kern="0" dirty="0">
                <a:solidFill>
                  <a:srgbClr val="000000"/>
                </a:solidFill>
                <a:latin typeface="Arial"/>
                <a:cs typeface="Times New Roman"/>
              </a:rPr>
              <a:t>Promote that financing institutions develop green lending products</a:t>
            </a:r>
          </a:p>
          <a:p>
            <a:pPr lvl="1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375" kern="0" dirty="0">
                <a:solidFill>
                  <a:srgbClr val="000000"/>
                </a:solidFill>
                <a:latin typeface="Arial"/>
                <a:cs typeface="Times New Roman"/>
              </a:rPr>
              <a:t>Develop innovative financing, such as green mortgages, on-tax or on-bill financing </a:t>
            </a:r>
          </a:p>
          <a:p>
            <a:pPr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endParaRPr lang="en-US" sz="2500" kern="0" dirty="0">
              <a:solidFill>
                <a:srgbClr val="000000"/>
              </a:solidFill>
              <a:latin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1793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C284DA4-E599-8557-A4EB-B7A4E8616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001" y="450000"/>
            <a:ext cx="13006261" cy="99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300" tIns="57150" rIns="114300" bIns="5715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defTabSz="1143000" eaLnBrk="1" hangingPunct="1">
              <a:tabLst>
                <a:tab pos="785813" algn="l"/>
              </a:tabLst>
              <a:defRPr/>
            </a:pPr>
            <a:r>
              <a:rPr lang="en-US" sz="3000" kern="0" dirty="0">
                <a:solidFill>
                  <a:srgbClr val="00983A"/>
                </a:solidFill>
                <a:latin typeface="Arial"/>
                <a:cs typeface="Times New Roman"/>
              </a:rPr>
              <a:t>Steps to prepare the financing strategy for a district renovation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E1B7726-B0A8-09A5-426E-621036FF3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000" y="1710000"/>
            <a:ext cx="12208781" cy="513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300" tIns="57150" rIns="114300" bIns="571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2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defTabSz="1143000">
              <a:spcBef>
                <a:spcPts val="1500"/>
              </a:spcBef>
              <a:spcAft>
                <a:spcPts val="1500"/>
              </a:spcAft>
              <a:buFont typeface="Wingdings" panose="05000000000000000000" pitchFamily="2" charset="2"/>
              <a:buChar char="ü"/>
              <a:defRPr/>
            </a:pPr>
            <a:r>
              <a:rPr lang="en-US" sz="2625" kern="0" dirty="0">
                <a:solidFill>
                  <a:srgbClr val="000000"/>
                </a:solidFill>
                <a:latin typeface="Arial"/>
                <a:cs typeface="Times New Roman"/>
              </a:rPr>
              <a:t>Prepare an information memorandum for Financial Institutions (FIs):</a:t>
            </a:r>
          </a:p>
          <a:p>
            <a:pPr marL="928688" lvl="1" indent="-357188" defTabSz="1143000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625" kern="0" dirty="0">
                <a:solidFill>
                  <a:srgbClr val="000000"/>
                </a:solidFill>
                <a:latin typeface="Arial"/>
                <a:cs typeface="Times New Roman"/>
              </a:rPr>
              <a:t>Feasibility studies</a:t>
            </a:r>
          </a:p>
          <a:p>
            <a:pPr marL="928688" lvl="1" indent="-357188" defTabSz="1143000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625" kern="0" dirty="0">
                <a:solidFill>
                  <a:srgbClr val="000000"/>
                </a:solidFill>
                <a:latin typeface="Arial"/>
                <a:cs typeface="Times New Roman"/>
              </a:rPr>
              <a:t>Borrower(s) characteristics</a:t>
            </a:r>
          </a:p>
          <a:p>
            <a:pPr marL="928688" lvl="1" indent="-357188" defTabSz="1143000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625" kern="0" dirty="0">
                <a:solidFill>
                  <a:srgbClr val="000000"/>
                </a:solidFill>
                <a:latin typeface="Arial"/>
                <a:cs typeface="Times New Roman"/>
              </a:rPr>
              <a:t>Financial plan (some energy investments could be finance in a separate way)</a:t>
            </a:r>
          </a:p>
          <a:p>
            <a:pPr marL="928688" lvl="1" indent="-357188" defTabSz="1143000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625" kern="0" dirty="0">
                <a:solidFill>
                  <a:srgbClr val="000000"/>
                </a:solidFill>
                <a:latin typeface="Arial"/>
                <a:cs typeface="Times New Roman"/>
              </a:rPr>
              <a:t>Financial strategy</a:t>
            </a:r>
          </a:p>
          <a:p>
            <a:pPr defTabSz="1143000">
              <a:spcBef>
                <a:spcPts val="1500"/>
              </a:spcBef>
              <a:spcAft>
                <a:spcPts val="1500"/>
              </a:spcAft>
              <a:buFont typeface="Wingdings" panose="05000000000000000000" pitchFamily="2" charset="2"/>
              <a:buChar char="ü"/>
              <a:defRPr/>
            </a:pPr>
            <a:r>
              <a:rPr lang="en-US" sz="2625" kern="0" dirty="0">
                <a:solidFill>
                  <a:srgbClr val="000000"/>
                </a:solidFill>
                <a:latin typeface="Arial"/>
                <a:cs typeface="Times New Roman"/>
              </a:rPr>
              <a:t>Select best offers from FIs</a:t>
            </a:r>
          </a:p>
        </p:txBody>
      </p:sp>
    </p:spTree>
    <p:extLst>
      <p:ext uri="{BB962C8B-B14F-4D97-AF65-F5344CB8AC3E}">
        <p14:creationId xmlns:p14="http://schemas.microsoft.com/office/powerpoint/2010/main" val="330111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E260F8-2B15-ED8E-20A0-D36ACE549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001" y="720000"/>
            <a:ext cx="10563696" cy="99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300" tIns="57150" rIns="114300" bIns="5715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defTabSz="1143000" eaLnBrk="1" hangingPunct="1">
              <a:tabLst>
                <a:tab pos="785813" algn="l"/>
              </a:tabLst>
              <a:defRPr/>
            </a:pPr>
            <a:r>
              <a:rPr lang="en-US" sz="3000" kern="0" dirty="0">
                <a:solidFill>
                  <a:srgbClr val="00983A"/>
                </a:solidFill>
                <a:latin typeface="Arial"/>
                <a:cs typeface="Times New Roman"/>
              </a:rPr>
              <a:t>Main ways to finance renovations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2432FE8-93FD-23DB-2B88-D187C2A02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000" y="1944807"/>
            <a:ext cx="13483380" cy="529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300" tIns="57150" rIns="114300" bIns="571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2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57250" lvl="2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30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Own resources, </a:t>
            </a:r>
          </a:p>
          <a:p>
            <a:pPr marL="857250" lvl="2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30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Grants, </a:t>
            </a:r>
          </a:p>
          <a:p>
            <a:pPr marL="857250" lvl="2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30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Public finance, </a:t>
            </a:r>
          </a:p>
          <a:p>
            <a:pPr marL="857250" lvl="2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30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Commercial loans. </a:t>
            </a:r>
          </a:p>
          <a:p>
            <a:pPr marL="857250" lvl="2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30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Contributions from tenants for rented buildings.</a:t>
            </a:r>
          </a:p>
          <a:p>
            <a:pPr marL="357188" lvl="1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endParaRPr lang="en-US" sz="2500" kern="0" dirty="0">
              <a:solidFill>
                <a:srgbClr val="000000">
                  <a:lumMod val="95000"/>
                  <a:lumOff val="5000"/>
                </a:srgbClr>
              </a:solidFill>
              <a:latin typeface="Arial"/>
              <a:cs typeface="Times New Roman"/>
            </a:endParaRPr>
          </a:p>
          <a:p>
            <a:pPr marL="0" lvl="1" indent="0" algn="just">
              <a:spcBef>
                <a:spcPts val="1500"/>
              </a:spcBef>
              <a:spcAft>
                <a:spcPts val="1500"/>
              </a:spcAft>
              <a:buNone/>
              <a:defRPr/>
            </a:pPr>
            <a:endParaRPr lang="en-US" sz="3000" kern="0" dirty="0">
              <a:solidFill>
                <a:srgbClr val="000000">
                  <a:lumMod val="95000"/>
                  <a:lumOff val="5000"/>
                </a:srgbClr>
              </a:solidFill>
              <a:latin typeface="Arial"/>
              <a:cs typeface="Times New Roman"/>
            </a:endParaRPr>
          </a:p>
          <a:p>
            <a:pPr marL="428625" lvl="1" indent="-428625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endParaRPr lang="en-US" sz="2500" kern="0" dirty="0">
              <a:solidFill>
                <a:srgbClr val="000000">
                  <a:lumMod val="95000"/>
                  <a:lumOff val="5000"/>
                </a:srgbClr>
              </a:solidFill>
              <a:latin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17838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E260F8-2B15-ED8E-20A0-D36ACE549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001" y="720000"/>
            <a:ext cx="10563696" cy="99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300" tIns="57150" rIns="114300" bIns="5715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defTabSz="1143000" eaLnBrk="1" hangingPunct="1">
              <a:tabLst>
                <a:tab pos="785813" algn="l"/>
              </a:tabLst>
              <a:defRPr/>
            </a:pPr>
            <a:r>
              <a:rPr lang="en-US" sz="3000" kern="0" dirty="0">
                <a:solidFill>
                  <a:srgbClr val="00983A"/>
                </a:solidFill>
                <a:latin typeface="Arial"/>
                <a:cs typeface="Times New Roman"/>
              </a:rPr>
              <a:t>Financial products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2432FE8-93FD-23DB-2B88-D187C2A02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000" y="1710111"/>
            <a:ext cx="13483380" cy="557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300" tIns="57150" rIns="114300" bIns="571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2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57188" lvl="1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5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the main ways to access public finance for small renovation investments is through dedicated credit lines and specialized funds. In addition, certain public guarantee instruments exist</a:t>
            </a:r>
          </a:p>
          <a:p>
            <a:pPr marL="357188" lvl="1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5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Many commercial banks are developing specific home renovation products</a:t>
            </a:r>
          </a:p>
          <a:p>
            <a:pPr marL="357188" lvl="1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5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Green bonds (large projects)</a:t>
            </a:r>
          </a:p>
          <a:p>
            <a:pPr marL="357188" lvl="1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5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Green mortgages, on-tax or on-bill financing (but limited development at this stage) </a:t>
            </a:r>
          </a:p>
          <a:p>
            <a:pPr marL="357188" lvl="1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25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Specialized financing products for some energy production investments (e.g. leasing or energy supply contracts) or for district heating/cooling networks</a:t>
            </a:r>
          </a:p>
          <a:p>
            <a:pPr marL="0" lvl="1" indent="0" algn="just">
              <a:spcBef>
                <a:spcPts val="1500"/>
              </a:spcBef>
              <a:spcAft>
                <a:spcPts val="1500"/>
              </a:spcAft>
              <a:buNone/>
              <a:defRPr/>
            </a:pPr>
            <a:r>
              <a:rPr lang="en-US" sz="25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Some of these products are only applicable to large projects (see graph)</a:t>
            </a:r>
          </a:p>
          <a:p>
            <a:pPr marL="357188" lvl="1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endParaRPr lang="en-US" sz="2500" kern="0" dirty="0">
              <a:solidFill>
                <a:srgbClr val="000000">
                  <a:lumMod val="95000"/>
                  <a:lumOff val="5000"/>
                </a:srgbClr>
              </a:solidFill>
              <a:latin typeface="Arial"/>
              <a:cs typeface="Times New Roman"/>
            </a:endParaRPr>
          </a:p>
          <a:p>
            <a:pPr marL="357188" lvl="1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endParaRPr lang="en-US" sz="2500" kern="0" dirty="0">
              <a:solidFill>
                <a:srgbClr val="000000">
                  <a:lumMod val="95000"/>
                  <a:lumOff val="5000"/>
                </a:srgbClr>
              </a:solidFill>
              <a:latin typeface="Arial"/>
              <a:cs typeface="Times New Roman"/>
            </a:endParaRPr>
          </a:p>
          <a:p>
            <a:pPr marL="0" lvl="1" indent="0" algn="just">
              <a:spcBef>
                <a:spcPts val="1500"/>
              </a:spcBef>
              <a:spcAft>
                <a:spcPts val="1500"/>
              </a:spcAft>
              <a:buNone/>
              <a:defRPr/>
            </a:pPr>
            <a:endParaRPr lang="en-US" sz="3000" kern="0" dirty="0">
              <a:solidFill>
                <a:srgbClr val="000000">
                  <a:lumMod val="95000"/>
                  <a:lumOff val="5000"/>
                </a:srgbClr>
              </a:solidFill>
              <a:latin typeface="Arial"/>
              <a:cs typeface="Times New Roman"/>
            </a:endParaRPr>
          </a:p>
          <a:p>
            <a:pPr marL="428625" lvl="1" indent="-428625" algn="just"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endParaRPr lang="en-US" sz="2500" kern="0" dirty="0">
              <a:solidFill>
                <a:srgbClr val="000000">
                  <a:lumMod val="95000"/>
                  <a:lumOff val="5000"/>
                </a:srgbClr>
              </a:solidFill>
              <a:latin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0623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392E91D-6A3F-CBF1-1D05-C00A09ABA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001" y="495000"/>
            <a:ext cx="13374096" cy="99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300" tIns="57150" rIns="114300" bIns="5715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defTabSz="1143000" eaLnBrk="1" hangingPunct="1">
              <a:tabLst>
                <a:tab pos="785813" algn="l"/>
              </a:tabLst>
              <a:defRPr/>
            </a:pPr>
            <a:r>
              <a:rPr lang="en-US" sz="3000" kern="0" dirty="0">
                <a:solidFill>
                  <a:srgbClr val="00983A"/>
                </a:solidFill>
                <a:latin typeface="Arial"/>
                <a:cs typeface="Times New Roman"/>
              </a:rPr>
              <a:t>The most common sources of debt financing for building renovations</a:t>
            </a:r>
            <a:br>
              <a:rPr lang="en-US" sz="3000" kern="0" dirty="0">
                <a:solidFill>
                  <a:srgbClr val="00983A"/>
                </a:solidFill>
                <a:latin typeface="Arial"/>
                <a:cs typeface="Times New Roman"/>
              </a:rPr>
            </a:br>
            <a:endParaRPr lang="en-US" sz="3000" kern="0" dirty="0">
              <a:solidFill>
                <a:srgbClr val="00983A"/>
              </a:solidFill>
              <a:latin typeface="Arial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701" y="1194180"/>
            <a:ext cx="11412940" cy="637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2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392E91D-6A3F-CBF1-1D05-C00A09ABA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001" y="495000"/>
            <a:ext cx="13374096" cy="99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300" tIns="57150" rIns="114300" bIns="5715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15CAB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defTabSz="1143000" eaLnBrk="1" hangingPunct="1">
              <a:tabLst>
                <a:tab pos="785813" algn="l"/>
              </a:tabLst>
              <a:defRPr/>
            </a:pPr>
            <a:r>
              <a:rPr lang="en-US" sz="3000" kern="0" dirty="0">
                <a:solidFill>
                  <a:srgbClr val="00983A"/>
                </a:solidFill>
                <a:latin typeface="Arial"/>
                <a:cs typeface="Times New Roman"/>
              </a:rPr>
              <a:t>Shape EU. Access to funding handbook</a:t>
            </a:r>
            <a:br>
              <a:rPr lang="en-US" sz="3000" kern="0" dirty="0">
                <a:solidFill>
                  <a:srgbClr val="00983A"/>
                </a:solidFill>
                <a:latin typeface="Arial"/>
                <a:cs typeface="Times New Roman"/>
              </a:rPr>
            </a:br>
            <a:endParaRPr lang="en-US" sz="3000" kern="0" dirty="0">
              <a:solidFill>
                <a:srgbClr val="00983A"/>
              </a:solidFill>
              <a:latin typeface="Arial"/>
              <a:cs typeface="Times New Roman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F1B3D7E-C5FC-757B-C871-ED7E8D7E9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000" y="1485110"/>
            <a:ext cx="12554063" cy="629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300" tIns="57150" rIns="114300" bIns="571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2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1" algn="just">
              <a:spcBef>
                <a:spcPts val="150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en-US" sz="25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It lays out the key challenges and the main financial products to finance building renovations </a:t>
            </a:r>
          </a:p>
          <a:p>
            <a:pPr lvl="1" algn="just">
              <a:spcBef>
                <a:spcPts val="150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en-US" sz="25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It analyses the main sources of financing for housing renovations:</a:t>
            </a:r>
          </a:p>
          <a:p>
            <a:pPr lvl="2" algn="just">
              <a:spcBef>
                <a:spcPts val="150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en-US" sz="25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EU financing</a:t>
            </a:r>
          </a:p>
          <a:p>
            <a:pPr lvl="2" algn="just">
              <a:spcBef>
                <a:spcPts val="150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en-US" sz="25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Financing in EU member states (only for some countries)</a:t>
            </a:r>
          </a:p>
          <a:p>
            <a:pPr lvl="2" algn="just">
              <a:spcBef>
                <a:spcPts val="150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en-US" sz="25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Private financing</a:t>
            </a:r>
          </a:p>
          <a:p>
            <a:pPr lvl="1" algn="just" defTabSz="1143000">
              <a:spcBef>
                <a:spcPts val="150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en-US" sz="25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For each type</a:t>
            </a:r>
            <a:r>
              <a:rPr lang="en-US" sz="2500" kern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, it lays </a:t>
            </a:r>
            <a:r>
              <a:rPr lang="en-US" sz="25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out:</a:t>
            </a:r>
          </a:p>
          <a:p>
            <a:pPr lvl="2" algn="just">
              <a:spcBef>
                <a:spcPts val="150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en-US" sz="25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Type of projects that can be financed</a:t>
            </a:r>
          </a:p>
          <a:p>
            <a:pPr lvl="2" algn="just">
              <a:spcBef>
                <a:spcPts val="150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en-US" sz="25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Financial products available</a:t>
            </a:r>
          </a:p>
          <a:p>
            <a:pPr lvl="2" algn="just">
              <a:spcBef>
                <a:spcPts val="150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r>
              <a:rPr lang="en-US" sz="25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Times New Roman"/>
              </a:rPr>
              <a:t>How to access financing, benefits and limitations</a:t>
            </a:r>
          </a:p>
          <a:p>
            <a:pPr marL="0" indent="0" algn="just">
              <a:spcBef>
                <a:spcPts val="1500"/>
              </a:spcBef>
              <a:spcAft>
                <a:spcPts val="750"/>
              </a:spcAft>
              <a:buNone/>
              <a:defRPr/>
            </a:pPr>
            <a:endParaRPr lang="en-US" sz="3500" kern="0" dirty="0">
              <a:solidFill>
                <a:srgbClr val="000000">
                  <a:lumMod val="95000"/>
                  <a:lumOff val="5000"/>
                </a:srgbClr>
              </a:solidFill>
              <a:latin typeface="Arial"/>
              <a:cs typeface="Times New Roman"/>
            </a:endParaRPr>
          </a:p>
          <a:p>
            <a:pPr lvl="1" algn="just" defTabSz="1143000">
              <a:spcBef>
                <a:spcPts val="150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/>
            </a:pPr>
            <a:endParaRPr lang="en-US" sz="3000" kern="0" dirty="0">
              <a:solidFill>
                <a:srgbClr val="000000">
                  <a:lumMod val="95000"/>
                  <a:lumOff val="5000"/>
                </a:srgbClr>
              </a:solidFill>
              <a:latin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8792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20172" y="5287413"/>
            <a:ext cx="8083718" cy="3457829"/>
          </a:xfrm>
          <a:custGeom>
            <a:avLst/>
            <a:gdLst/>
            <a:ahLst/>
            <a:cxnLst/>
            <a:rect l="l" t="t" r="r" b="b"/>
            <a:pathLst>
              <a:path w="8083718" h="3457829">
                <a:moveTo>
                  <a:pt x="0" y="0"/>
                </a:moveTo>
                <a:lnTo>
                  <a:pt x="8083719" y="0"/>
                </a:lnTo>
                <a:lnTo>
                  <a:pt x="8083719" y="3457830"/>
                </a:lnTo>
                <a:lnTo>
                  <a:pt x="0" y="3457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262400" y="957739"/>
            <a:ext cx="2715199" cy="271518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65126" b="-10138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736461" y="991254"/>
            <a:ext cx="2715199" cy="271518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961844" y="989489"/>
            <a:ext cx="2715199" cy="271518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5400000">
            <a:off x="287364" y="364039"/>
            <a:ext cx="1139773" cy="986422"/>
          </a:xfrm>
          <a:custGeom>
            <a:avLst/>
            <a:gdLst/>
            <a:ahLst/>
            <a:cxnLst/>
            <a:rect l="l" t="t" r="r" b="b"/>
            <a:pathLst>
              <a:path w="1139773" h="986422">
                <a:moveTo>
                  <a:pt x="0" y="0"/>
                </a:moveTo>
                <a:lnTo>
                  <a:pt x="1139772" y="0"/>
                </a:lnTo>
                <a:lnTo>
                  <a:pt x="1139772" y="986422"/>
                </a:lnTo>
                <a:lnTo>
                  <a:pt x="0" y="986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857250" y="7149234"/>
            <a:ext cx="4924388" cy="885679"/>
            <a:chOff x="0" y="0"/>
            <a:chExt cx="1556350" cy="2799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56350" cy="279918"/>
            </a:xfrm>
            <a:custGeom>
              <a:avLst/>
              <a:gdLst/>
              <a:ahLst/>
              <a:cxnLst/>
              <a:rect l="l" t="t" r="r" b="b"/>
              <a:pathLst>
                <a:path w="1556350" h="279918">
                  <a:moveTo>
                    <a:pt x="66031" y="0"/>
                  </a:moveTo>
                  <a:lnTo>
                    <a:pt x="1490319" y="0"/>
                  </a:lnTo>
                  <a:cubicBezTo>
                    <a:pt x="1507832" y="0"/>
                    <a:pt x="1524627" y="6957"/>
                    <a:pt x="1537010" y="19340"/>
                  </a:cubicBezTo>
                  <a:cubicBezTo>
                    <a:pt x="1549393" y="31723"/>
                    <a:pt x="1556350" y="48518"/>
                    <a:pt x="1556350" y="66031"/>
                  </a:cubicBezTo>
                  <a:lnTo>
                    <a:pt x="1556350" y="213888"/>
                  </a:lnTo>
                  <a:cubicBezTo>
                    <a:pt x="1556350" y="231400"/>
                    <a:pt x="1549393" y="248195"/>
                    <a:pt x="1537010" y="260578"/>
                  </a:cubicBezTo>
                  <a:cubicBezTo>
                    <a:pt x="1524627" y="272961"/>
                    <a:pt x="1507832" y="279918"/>
                    <a:pt x="1490319" y="279918"/>
                  </a:cubicBezTo>
                  <a:lnTo>
                    <a:pt x="66031" y="279918"/>
                  </a:lnTo>
                  <a:cubicBezTo>
                    <a:pt x="48518" y="279918"/>
                    <a:pt x="31723" y="272961"/>
                    <a:pt x="19340" y="260578"/>
                  </a:cubicBezTo>
                  <a:cubicBezTo>
                    <a:pt x="6957" y="248195"/>
                    <a:pt x="0" y="231400"/>
                    <a:pt x="0" y="213888"/>
                  </a:cubicBezTo>
                  <a:lnTo>
                    <a:pt x="0" y="66031"/>
                  </a:lnTo>
                  <a:cubicBezTo>
                    <a:pt x="0" y="48518"/>
                    <a:pt x="6957" y="31723"/>
                    <a:pt x="19340" y="19340"/>
                  </a:cubicBezTo>
                  <a:cubicBezTo>
                    <a:pt x="31723" y="6957"/>
                    <a:pt x="48518" y="0"/>
                    <a:pt x="66031" y="0"/>
                  </a:cubicBezTo>
                  <a:close/>
                </a:path>
              </a:pathLst>
            </a:custGeom>
            <a:solidFill>
              <a:srgbClr val="00983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972144" y="3879323"/>
            <a:ext cx="3648922" cy="288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dirty="0">
                <a:solidFill>
                  <a:srgbClr val="000000"/>
                </a:solidFill>
                <a:latin typeface="Barlow Bold Bold"/>
              </a:rPr>
              <a:t>Paola Zerilli</a:t>
            </a:r>
          </a:p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Barlow Light"/>
              </a:rPr>
              <a:t>Scientific Coordinator SUPER-i and SUPERSHINE projects, Associate Professor, Economics Department, University of York, UK</a:t>
            </a:r>
          </a:p>
          <a:p>
            <a:pPr algn="ctr">
              <a:lnSpc>
                <a:spcPts val="4200"/>
              </a:lnSpc>
            </a:pPr>
            <a:endParaRPr lang="en-US" sz="2100" dirty="0">
              <a:solidFill>
                <a:srgbClr val="000000"/>
              </a:solidFill>
              <a:latin typeface="Barlow Ligh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84934" y="7234031"/>
            <a:ext cx="5736105" cy="48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6"/>
              </a:lnSpc>
            </a:pPr>
            <a:r>
              <a:rPr lang="en-US" sz="2804">
                <a:solidFill>
                  <a:srgbClr val="FFFFFF"/>
                </a:solidFill>
                <a:latin typeface="Barlow Light Bold"/>
              </a:rPr>
              <a:t>What needs to be changed?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63200" y="3843740"/>
            <a:ext cx="3648922" cy="288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dirty="0">
                <a:solidFill>
                  <a:srgbClr val="000000"/>
                </a:solidFill>
                <a:latin typeface="Barlow Bold"/>
              </a:rPr>
              <a:t>Sven Buch</a:t>
            </a:r>
          </a:p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Barlow Light"/>
              </a:rPr>
              <a:t> Development manager, </a:t>
            </a:r>
            <a:r>
              <a:rPr lang="en-US" sz="2100" dirty="0" err="1">
                <a:solidFill>
                  <a:srgbClr val="000000"/>
                </a:solidFill>
                <a:latin typeface="Barlow Light"/>
              </a:rPr>
              <a:t>Himmerland</a:t>
            </a:r>
            <a:r>
              <a:rPr lang="en-US" sz="2100" dirty="0">
                <a:solidFill>
                  <a:srgbClr val="000000"/>
                </a:solidFill>
                <a:latin typeface="Barlow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Barlow Light"/>
              </a:rPr>
              <a:t>Boligforening</a:t>
            </a:r>
            <a:r>
              <a:rPr lang="en-US" sz="2100" dirty="0">
                <a:solidFill>
                  <a:srgbClr val="000000"/>
                </a:solidFill>
                <a:latin typeface="Barlow Light"/>
              </a:rPr>
              <a:t>; External censor, Aalborg University, Denmark</a:t>
            </a:r>
          </a:p>
          <a:p>
            <a:pPr algn="ctr">
              <a:lnSpc>
                <a:spcPts val="2940"/>
              </a:lnSpc>
            </a:pPr>
            <a:endParaRPr lang="en-US" sz="2100" dirty="0">
              <a:solidFill>
                <a:srgbClr val="000000"/>
              </a:solidFill>
              <a:latin typeface="Barlow Light"/>
            </a:endParaRPr>
          </a:p>
          <a:p>
            <a:pPr algn="ctr">
              <a:lnSpc>
                <a:spcPts val="4200"/>
              </a:lnSpc>
            </a:pPr>
            <a:endParaRPr lang="en-US" sz="2100" dirty="0">
              <a:solidFill>
                <a:srgbClr val="000000"/>
              </a:solidFill>
              <a:latin typeface="Barlow Ligh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555689" y="3950748"/>
            <a:ext cx="3648922" cy="214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dirty="0" err="1">
                <a:solidFill>
                  <a:srgbClr val="000000"/>
                </a:solidFill>
                <a:latin typeface="Barlow Bold"/>
              </a:rPr>
              <a:t>Pierfrancesco</a:t>
            </a:r>
            <a:r>
              <a:rPr lang="en-US" sz="2900" dirty="0">
                <a:solidFill>
                  <a:srgbClr val="000000"/>
                </a:solidFill>
                <a:latin typeface="Barlow Bold"/>
              </a:rPr>
              <a:t> Maran</a:t>
            </a:r>
          </a:p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Barlow Light"/>
              </a:rPr>
              <a:t> Deputy Mayor for Housing and </a:t>
            </a:r>
            <a:r>
              <a:rPr lang="en-US" sz="2100" dirty="0" err="1">
                <a:solidFill>
                  <a:srgbClr val="000000"/>
                </a:solidFill>
                <a:latin typeface="Barlow Light"/>
              </a:rPr>
              <a:t>Neighbourhoods</a:t>
            </a:r>
            <a:r>
              <a:rPr lang="en-US" sz="2100" dirty="0">
                <a:solidFill>
                  <a:srgbClr val="000000"/>
                </a:solidFill>
                <a:latin typeface="Barlow Light"/>
              </a:rPr>
              <a:t>, City of Milan</a:t>
            </a:r>
          </a:p>
          <a:p>
            <a:pPr algn="ctr">
              <a:lnSpc>
                <a:spcPts val="2940"/>
              </a:lnSpc>
            </a:pPr>
            <a:endParaRPr lang="en-US" sz="2100" dirty="0">
              <a:solidFill>
                <a:srgbClr val="000000"/>
              </a:solidFill>
              <a:latin typeface="Barlow Light"/>
            </a:endParaRPr>
          </a:p>
          <a:p>
            <a:pPr algn="ctr">
              <a:lnSpc>
                <a:spcPts val="4200"/>
              </a:lnSpc>
            </a:pPr>
            <a:endParaRPr lang="en-US" sz="2100" dirty="0">
              <a:solidFill>
                <a:srgbClr val="000000"/>
              </a:solidFill>
              <a:latin typeface="Barlow Ligh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1fd7c76394_1_36"/>
          <p:cNvSpPr txBox="1">
            <a:spLocks noGrp="1"/>
          </p:cNvSpPr>
          <p:nvPr>
            <p:ph type="sldNum" idx="12"/>
          </p:nvPr>
        </p:nvSpPr>
        <p:spPr>
          <a:xfrm>
            <a:off x="1047751" y="7945438"/>
            <a:ext cx="3429000" cy="4563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14281" tIns="57125" rIns="114281" bIns="57125" rtlCol="0" anchor="t" anchorCtr="0">
            <a:noAutofit/>
          </a:bodyPr>
          <a:lstStyle/>
          <a:p>
            <a:fld id="{00000000-1234-1234-1234-123412341234}" type="slidenum">
              <a:rPr lang="en-GB"/>
              <a:pPr/>
              <a:t>29</a:t>
            </a:fld>
            <a:endParaRPr dirty="0"/>
          </a:p>
        </p:txBody>
      </p:sp>
      <p:sp>
        <p:nvSpPr>
          <p:cNvPr id="190" name="Google Shape;190;g21fd7c76394_1_36"/>
          <p:cNvSpPr txBox="1">
            <a:spLocks noGrp="1"/>
          </p:cNvSpPr>
          <p:nvPr>
            <p:ph type="title"/>
          </p:nvPr>
        </p:nvSpPr>
        <p:spPr>
          <a:xfrm>
            <a:off x="1047751" y="9462"/>
            <a:ext cx="14061375" cy="6347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vert="horz" wrap="square" lIns="114281" tIns="57125" rIns="114281" bIns="57125" rtlCol="0" anchor="b" anchorCtr="0">
            <a:spAutoFit/>
          </a:bodyPr>
          <a:lstStyle/>
          <a:p>
            <a:pPr>
              <a:buClr>
                <a:srgbClr val="FFFFFF"/>
              </a:buClr>
              <a:buSzPts val="3000"/>
            </a:pPr>
            <a:r>
              <a:rPr lang="en-GB" sz="3750" dirty="0">
                <a:solidFill>
                  <a:srgbClr val="FFFFFF"/>
                </a:solidFill>
              </a:rPr>
              <a:t>SUPER-</a:t>
            </a:r>
            <a:r>
              <a:rPr lang="en-GB" sz="3750" dirty="0" err="1">
                <a:solidFill>
                  <a:srgbClr val="FFFFFF"/>
                </a:solidFill>
              </a:rPr>
              <a:t>i</a:t>
            </a:r>
            <a:r>
              <a:rPr lang="en-GB" sz="3750" dirty="0">
                <a:solidFill>
                  <a:srgbClr val="FFFFFF"/>
                </a:solidFill>
              </a:rPr>
              <a:t> :Pilot Italy comprises two social housing developments </a:t>
            </a:r>
            <a:endParaRPr sz="3750" dirty="0"/>
          </a:p>
        </p:txBody>
      </p:sp>
      <p:pic>
        <p:nvPicPr>
          <p:cNvPr id="2" name="image28.png">
            <a:extLst>
              <a:ext uri="{FF2B5EF4-FFF2-40B4-BE49-F238E27FC236}">
                <a16:creationId xmlns:a16="http://schemas.microsoft.com/office/drawing/2014/main" id="{48FEF858-6F68-7828-6BE1-19B1A1478B20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556230"/>
            <a:ext cx="6479863" cy="4756638"/>
          </a:xfrm>
          <a:prstGeom prst="rect">
            <a:avLst/>
          </a:prstGeom>
          <a:ln/>
        </p:spPr>
      </p:pic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15407B85-D89B-4EA7-BE0B-395C0492B5AC}"/>
              </a:ext>
            </a:extLst>
          </p:cNvPr>
          <p:cNvGraphicFramePr/>
          <p:nvPr/>
        </p:nvGraphicFramePr>
        <p:xfrm>
          <a:off x="4257091" y="772497"/>
          <a:ext cx="10683445" cy="762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05895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794" t="16638" r="2269" b="24344"/>
          <a:stretch>
            <a:fillRect/>
          </a:stretch>
        </p:blipFill>
        <p:spPr>
          <a:xfrm>
            <a:off x="0" y="0"/>
            <a:ext cx="15240000" cy="85725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8100000">
            <a:off x="7725499" y="7382872"/>
            <a:ext cx="7620590" cy="7620590"/>
          </a:xfrm>
          <a:custGeom>
            <a:avLst/>
            <a:gdLst/>
            <a:ahLst/>
            <a:cxnLst/>
            <a:rect l="l" t="t" r="r" b="b"/>
            <a:pathLst>
              <a:path w="7620590" h="7620590">
                <a:moveTo>
                  <a:pt x="0" y="0"/>
                </a:moveTo>
                <a:lnTo>
                  <a:pt x="7620591" y="0"/>
                </a:lnTo>
                <a:lnTo>
                  <a:pt x="7620591" y="7620590"/>
                </a:lnTo>
                <a:lnTo>
                  <a:pt x="0" y="76205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00000">
            <a:off x="-242311" y="4729312"/>
            <a:ext cx="8244593" cy="8244593"/>
          </a:xfrm>
          <a:custGeom>
            <a:avLst/>
            <a:gdLst/>
            <a:ahLst/>
            <a:cxnLst/>
            <a:rect l="l" t="t" r="r" b="b"/>
            <a:pathLst>
              <a:path w="8244593" h="8244593">
                <a:moveTo>
                  <a:pt x="0" y="0"/>
                </a:moveTo>
                <a:lnTo>
                  <a:pt x="8244593" y="0"/>
                </a:lnTo>
                <a:lnTo>
                  <a:pt x="8244593" y="8244593"/>
                </a:lnTo>
                <a:lnTo>
                  <a:pt x="0" y="8244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100000">
            <a:off x="9198276" y="7007273"/>
            <a:ext cx="7620590" cy="7620590"/>
          </a:xfrm>
          <a:custGeom>
            <a:avLst/>
            <a:gdLst/>
            <a:ahLst/>
            <a:cxnLst/>
            <a:rect l="l" t="t" r="r" b="b"/>
            <a:pathLst>
              <a:path w="7620590" h="7620590">
                <a:moveTo>
                  <a:pt x="0" y="0"/>
                </a:moveTo>
                <a:lnTo>
                  <a:pt x="7620590" y="0"/>
                </a:lnTo>
                <a:lnTo>
                  <a:pt x="7620590" y="7620590"/>
                </a:lnTo>
                <a:lnTo>
                  <a:pt x="0" y="76205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82958" y="5804596"/>
            <a:ext cx="1106862" cy="1334366"/>
          </a:xfrm>
          <a:custGeom>
            <a:avLst/>
            <a:gdLst/>
            <a:ahLst/>
            <a:cxnLst/>
            <a:rect l="l" t="t" r="r" b="b"/>
            <a:pathLst>
              <a:path w="1106862" h="1334366">
                <a:moveTo>
                  <a:pt x="0" y="0"/>
                </a:moveTo>
                <a:lnTo>
                  <a:pt x="1106862" y="0"/>
                </a:lnTo>
                <a:lnTo>
                  <a:pt x="1106862" y="1334366"/>
                </a:lnTo>
                <a:lnTo>
                  <a:pt x="0" y="13343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53390" y="5212019"/>
            <a:ext cx="6653191" cy="111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Light Bold"/>
              </a:rPr>
              <a:t>20 June 2023</a:t>
            </a:r>
          </a:p>
          <a:p>
            <a:pPr algn="ctr">
              <a:lnSpc>
                <a:spcPts val="4066"/>
              </a:lnSpc>
            </a:pPr>
            <a:endParaRPr lang="en-US" sz="3504">
              <a:solidFill>
                <a:srgbClr val="FFFFFF"/>
              </a:solidFill>
              <a:latin typeface="Barlow Ligh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577497" y="7223219"/>
            <a:ext cx="4917784" cy="30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0"/>
              </a:lnSpc>
            </a:pPr>
            <a:r>
              <a:rPr lang="en-US" sz="1779">
                <a:solidFill>
                  <a:srgbClr val="672D87"/>
                </a:solidFill>
                <a:latin typeface="Barlow Bold Bold"/>
              </a:rPr>
              <a:t>www.shape-affordablehousing.eu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3390" y="6032472"/>
            <a:ext cx="6653191" cy="1215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Affordable Housing Initiative </a:t>
            </a:r>
          </a:p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Finance Summit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57150" y="7677356"/>
            <a:ext cx="8317284" cy="514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004">
                <a:solidFill>
                  <a:srgbClr val="FFFFFF"/>
                </a:solidFill>
                <a:latin typeface="Barlow Light Bold"/>
              </a:rPr>
              <a:t>Paris, France</a:t>
            </a:r>
          </a:p>
        </p:txBody>
      </p:sp>
      <p:sp>
        <p:nvSpPr>
          <p:cNvPr id="11" name="Freeform 11"/>
          <p:cNvSpPr/>
          <p:nvPr/>
        </p:nvSpPr>
        <p:spPr>
          <a:xfrm rot="-2700000">
            <a:off x="5809003" y="-4673410"/>
            <a:ext cx="8244593" cy="8244593"/>
          </a:xfrm>
          <a:custGeom>
            <a:avLst/>
            <a:gdLst/>
            <a:ahLst/>
            <a:cxnLst/>
            <a:rect l="l" t="t" r="r" b="b"/>
            <a:pathLst>
              <a:path w="8244593" h="8244593">
                <a:moveTo>
                  <a:pt x="0" y="0"/>
                </a:moveTo>
                <a:lnTo>
                  <a:pt x="8244593" y="0"/>
                </a:lnTo>
                <a:lnTo>
                  <a:pt x="8244593" y="8244593"/>
                </a:lnTo>
                <a:lnTo>
                  <a:pt x="0" y="82445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297409" y="1225886"/>
            <a:ext cx="7267782" cy="1215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Official opening - </a:t>
            </a:r>
          </a:p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High level round table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83198" y="449489"/>
            <a:ext cx="6653191" cy="596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Light Bold"/>
              </a:rPr>
              <a:t>10h-11h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72658" y="2745575"/>
            <a:ext cx="8317284" cy="514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004">
                <a:solidFill>
                  <a:srgbClr val="FFFFFF"/>
                </a:solidFill>
                <a:latin typeface="Barlow Light Bold"/>
              </a:rPr>
              <a:t>Académie du Climat</a:t>
            </a:r>
          </a:p>
        </p:txBody>
      </p:sp>
      <p:sp>
        <p:nvSpPr>
          <p:cNvPr id="15" name="Freeform 15"/>
          <p:cNvSpPr/>
          <p:nvPr/>
        </p:nvSpPr>
        <p:spPr>
          <a:xfrm>
            <a:off x="12482958" y="7778107"/>
            <a:ext cx="2565626" cy="538781"/>
          </a:xfrm>
          <a:custGeom>
            <a:avLst/>
            <a:gdLst/>
            <a:ahLst/>
            <a:cxnLst/>
            <a:rect l="l" t="t" r="r" b="b"/>
            <a:pathLst>
              <a:path w="2565626" h="538781">
                <a:moveTo>
                  <a:pt x="0" y="0"/>
                </a:moveTo>
                <a:lnTo>
                  <a:pt x="2565626" y="0"/>
                </a:lnTo>
                <a:lnTo>
                  <a:pt x="2565626" y="538781"/>
                </a:lnTo>
                <a:lnTo>
                  <a:pt x="0" y="5387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1fd7c76394_1_36"/>
          <p:cNvSpPr txBox="1">
            <a:spLocks noGrp="1"/>
          </p:cNvSpPr>
          <p:nvPr>
            <p:ph type="sldNum" idx="12"/>
          </p:nvPr>
        </p:nvSpPr>
        <p:spPr>
          <a:xfrm>
            <a:off x="1047751" y="7945438"/>
            <a:ext cx="3429000" cy="4563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14281" tIns="57125" rIns="114281" bIns="57125" rtlCol="0" anchor="t" anchorCtr="0">
            <a:noAutofit/>
          </a:bodyPr>
          <a:lstStyle/>
          <a:p>
            <a:fld id="{00000000-1234-1234-1234-123412341234}" type="slidenum">
              <a:rPr lang="en-GB"/>
              <a:pPr/>
              <a:t>30</a:t>
            </a:fld>
            <a:endParaRPr/>
          </a:p>
        </p:txBody>
      </p:sp>
      <p:sp>
        <p:nvSpPr>
          <p:cNvPr id="190" name="Google Shape;190;g21fd7c76394_1_36"/>
          <p:cNvSpPr txBox="1">
            <a:spLocks noGrp="1"/>
          </p:cNvSpPr>
          <p:nvPr>
            <p:ph type="title"/>
          </p:nvPr>
        </p:nvSpPr>
        <p:spPr>
          <a:xfrm>
            <a:off x="1047751" y="9462"/>
            <a:ext cx="14061375" cy="6347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vert="horz" wrap="square" lIns="114281" tIns="57125" rIns="114281" bIns="57125" rtlCol="0" anchor="b" anchorCtr="0">
            <a:spAutoFit/>
          </a:bodyPr>
          <a:lstStyle/>
          <a:p>
            <a:pPr>
              <a:buClr>
                <a:srgbClr val="FFFFFF"/>
              </a:buClr>
              <a:buSzPts val="3000"/>
            </a:pPr>
            <a:r>
              <a:rPr lang="en-GB" sz="3750" dirty="0">
                <a:solidFill>
                  <a:srgbClr val="FFFFFF"/>
                </a:solidFill>
              </a:rPr>
              <a:t>SUPER-</a:t>
            </a:r>
            <a:r>
              <a:rPr lang="en-GB" sz="3750" dirty="0" err="1">
                <a:solidFill>
                  <a:srgbClr val="FFFFFF"/>
                </a:solidFill>
              </a:rPr>
              <a:t>i</a:t>
            </a:r>
            <a:r>
              <a:rPr lang="en-GB" sz="3750" dirty="0">
                <a:solidFill>
                  <a:srgbClr val="FFFFFF"/>
                </a:solidFill>
              </a:rPr>
              <a:t> :Pilot Italy comprises two social housing developments </a:t>
            </a:r>
            <a:endParaRPr sz="3750" dirty="0"/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2985DEAC-CBD3-EBB0-27A3-3FE1D8450A62}"/>
              </a:ext>
            </a:extLst>
          </p:cNvPr>
          <p:cNvGraphicFramePr/>
          <p:nvPr/>
        </p:nvGraphicFramePr>
        <p:xfrm>
          <a:off x="2393548" y="758138"/>
          <a:ext cx="12523769" cy="5642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5.jpg">
            <a:extLst>
              <a:ext uri="{FF2B5EF4-FFF2-40B4-BE49-F238E27FC236}">
                <a16:creationId xmlns:a16="http://schemas.microsoft.com/office/drawing/2014/main" id="{8DB2A426-EE38-9DF2-2F1B-30F7BCD4AEA4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1" y="2082612"/>
            <a:ext cx="4793603" cy="530023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609680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1fd7c76394_1_36"/>
          <p:cNvSpPr txBox="1">
            <a:spLocks noGrp="1"/>
          </p:cNvSpPr>
          <p:nvPr>
            <p:ph type="sldNum" idx="12"/>
          </p:nvPr>
        </p:nvSpPr>
        <p:spPr>
          <a:xfrm>
            <a:off x="1047751" y="7945438"/>
            <a:ext cx="3429000" cy="4563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14281" tIns="57125" rIns="114281" bIns="57125" rtlCol="0" anchor="t" anchorCtr="0">
            <a:noAutofit/>
          </a:bodyPr>
          <a:lstStyle/>
          <a:p>
            <a:fld id="{00000000-1234-1234-1234-123412341234}" type="slidenum">
              <a:rPr lang="en-GB"/>
              <a:pPr/>
              <a:t>31</a:t>
            </a:fld>
            <a:endParaRPr/>
          </a:p>
        </p:txBody>
      </p:sp>
      <p:sp>
        <p:nvSpPr>
          <p:cNvPr id="190" name="Google Shape;190;g21fd7c76394_1_36"/>
          <p:cNvSpPr txBox="1">
            <a:spLocks noGrp="1"/>
          </p:cNvSpPr>
          <p:nvPr>
            <p:ph type="title"/>
          </p:nvPr>
        </p:nvSpPr>
        <p:spPr>
          <a:xfrm>
            <a:off x="941574" y="194528"/>
            <a:ext cx="14061375" cy="6347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vert="horz" wrap="square" lIns="114281" tIns="57125" rIns="114281" bIns="57125" rtlCol="0" anchor="b" anchorCtr="0">
            <a:spAutoFit/>
          </a:bodyPr>
          <a:lstStyle/>
          <a:p>
            <a:pPr>
              <a:buClr>
                <a:srgbClr val="FFFFFF"/>
              </a:buClr>
              <a:buSzPts val="3000"/>
            </a:pPr>
            <a:r>
              <a:rPr lang="en-GB" sz="3750" dirty="0">
                <a:solidFill>
                  <a:srgbClr val="FFFFFF"/>
                </a:solidFill>
              </a:rPr>
              <a:t>Public Private Partnership (PPP):Direct Credit Line</a:t>
            </a:r>
            <a:endParaRPr sz="3750" dirty="0"/>
          </a:p>
        </p:txBody>
      </p:sp>
      <p:sp>
        <p:nvSpPr>
          <p:cNvPr id="207" name="Google Shape;207;g21fd7c76394_1_36"/>
          <p:cNvSpPr txBox="1"/>
          <p:nvPr/>
        </p:nvSpPr>
        <p:spPr>
          <a:xfrm>
            <a:off x="1087857" y="989688"/>
            <a:ext cx="13731038" cy="4770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spAutoFit/>
          </a:bodyPr>
          <a:lstStyle/>
          <a:p>
            <a:pPr algn="just">
              <a:spcBef>
                <a:spcPts val="1500"/>
              </a:spcBef>
            </a:pPr>
            <a:r>
              <a:rPr lang="en-GB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Involved parties: </a:t>
            </a: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Housing, and Funding institution.</a:t>
            </a:r>
          </a:p>
          <a:p>
            <a:pPr algn="just">
              <a:spcBef>
                <a:spcPts val="1500"/>
              </a:spcBef>
            </a:pPr>
            <a:r>
              <a:rPr lang="en-GB" sz="30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 of funding: </a:t>
            </a: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social housing is responsible for covering the investment costs using financial institutions or government loans.</a:t>
            </a:r>
          </a:p>
          <a:p>
            <a:pPr algn="just" fontAlgn="base"/>
            <a:r>
              <a:rPr lang="en-GB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Payoff structure social housing:</a:t>
            </a:r>
          </a:p>
          <a:p>
            <a:pPr marL="928688" lvl="1" indent="-357188" algn="just" fontAlgn="base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100% of energy savings</a:t>
            </a:r>
            <a:endParaRPr lang="en-GB" sz="3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28688" lvl="1" indent="-357188" algn="just" fontAlgn="base">
              <a:buFont typeface="Arial" panose="020B0604020202020204" pitchFamily="34" charset="0"/>
              <a:buChar char="•"/>
            </a:pP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GB" sz="3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housing </a:t>
            </a: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 gets the </a:t>
            </a:r>
            <a:r>
              <a:rPr lang="en-GB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value of the building </a:t>
            </a: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the energy efficiency intervention.</a:t>
            </a:r>
          </a:p>
          <a:p>
            <a:pPr marL="928688" lvl="1" indent="-357188" algn="just" fontAlgn="base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Additionally, </a:t>
            </a:r>
            <a:r>
              <a:rPr lang="en-GB" sz="3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housing </a:t>
            </a: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responsible for covering the </a:t>
            </a:r>
            <a:r>
              <a:rPr lang="en-GB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maintenance and operating costs </a:t>
            </a: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running the energy efficiency technologies.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C6DB2BD-510E-BD5A-6B1B-3F543321933B}"/>
              </a:ext>
            </a:extLst>
          </p:cNvPr>
          <p:cNvSpPr txBox="1"/>
          <p:nvPr/>
        </p:nvSpPr>
        <p:spPr>
          <a:xfrm>
            <a:off x="1467143" y="6775773"/>
            <a:ext cx="129724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143000" fontAlgn="base">
              <a:defRPr/>
            </a:pPr>
            <a:r>
              <a:rPr lang="en-GB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case, most of the investment risk is taken by the social housing.</a:t>
            </a:r>
          </a:p>
        </p:txBody>
      </p:sp>
    </p:spTree>
    <p:extLst>
      <p:ext uri="{BB962C8B-B14F-4D97-AF65-F5344CB8AC3E}">
        <p14:creationId xmlns:p14="http://schemas.microsoft.com/office/powerpoint/2010/main" val="2257321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1fd7c76394_1_36"/>
          <p:cNvSpPr txBox="1">
            <a:spLocks noGrp="1"/>
          </p:cNvSpPr>
          <p:nvPr>
            <p:ph type="sldNum" idx="12"/>
          </p:nvPr>
        </p:nvSpPr>
        <p:spPr>
          <a:xfrm>
            <a:off x="1047751" y="7945438"/>
            <a:ext cx="3429000" cy="4563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14281" tIns="57125" rIns="114281" bIns="57125" rtlCol="0" anchor="t" anchorCtr="0">
            <a:noAutofit/>
          </a:bodyPr>
          <a:lstStyle/>
          <a:p>
            <a:fld id="{00000000-1234-1234-1234-123412341234}" type="slidenum">
              <a:rPr lang="en-GB"/>
              <a:pPr/>
              <a:t>32</a:t>
            </a:fld>
            <a:endParaRPr/>
          </a:p>
        </p:txBody>
      </p:sp>
      <p:sp>
        <p:nvSpPr>
          <p:cNvPr id="190" name="Google Shape;190;g21fd7c76394_1_36"/>
          <p:cNvSpPr txBox="1">
            <a:spLocks noGrp="1"/>
          </p:cNvSpPr>
          <p:nvPr>
            <p:ph type="title"/>
          </p:nvPr>
        </p:nvSpPr>
        <p:spPr>
          <a:xfrm>
            <a:off x="757520" y="136"/>
            <a:ext cx="14061375" cy="6347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vert="horz" wrap="square" lIns="114281" tIns="57125" rIns="114281" bIns="57125" rtlCol="0" anchor="b" anchorCtr="0">
            <a:spAutoFit/>
          </a:bodyPr>
          <a:lstStyle/>
          <a:p>
            <a:pPr>
              <a:buClr>
                <a:srgbClr val="FFFFFF"/>
              </a:buClr>
              <a:buSzPts val="3000"/>
            </a:pPr>
            <a:r>
              <a:rPr lang="en-GB" sz="3750" dirty="0">
                <a:solidFill>
                  <a:srgbClr val="FFFFFF"/>
                </a:solidFill>
              </a:rPr>
              <a:t>Public Private Partnership (PPP): Guaranteed savings</a:t>
            </a:r>
            <a:endParaRPr sz="3750" dirty="0"/>
          </a:p>
        </p:txBody>
      </p:sp>
      <p:sp>
        <p:nvSpPr>
          <p:cNvPr id="207" name="Google Shape;207;g21fd7c76394_1_36"/>
          <p:cNvSpPr txBox="1"/>
          <p:nvPr/>
        </p:nvSpPr>
        <p:spPr>
          <a:xfrm>
            <a:off x="694324" y="634876"/>
            <a:ext cx="13731038" cy="680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spAutoFit/>
          </a:bodyPr>
          <a:lstStyle/>
          <a:p>
            <a:pPr algn="just">
              <a:spcBef>
                <a:spcPts val="1500"/>
              </a:spcBef>
            </a:pPr>
            <a:r>
              <a:rPr lang="en-GB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Involved parties: </a:t>
            </a: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Housing, ESCO, and Funding institution.</a:t>
            </a:r>
          </a:p>
          <a:p>
            <a:pPr algn="just">
              <a:spcBef>
                <a:spcPts val="1500"/>
              </a:spcBef>
            </a:pPr>
            <a:r>
              <a:rPr lang="en-GB" sz="30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 of funding: </a:t>
            </a: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3000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housing </a:t>
            </a:r>
            <a:r>
              <a:rPr lang="en-GB" sz="3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responsible </a:t>
            </a: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covering the investment costs using financial institutions or government.</a:t>
            </a:r>
          </a:p>
          <a:p>
            <a:pPr algn="just">
              <a:spcBef>
                <a:spcPts val="1500"/>
              </a:spcBef>
            </a:pPr>
            <a:r>
              <a:rPr lang="en-GB" sz="30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minimum guaranteed saving </a:t>
            </a: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EE intervention is equal to the interest rate payments on loan (in this case the loan is carried out by the social housing company).</a:t>
            </a:r>
            <a:endParaRPr lang="en-GB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Payoff structure social housing:</a:t>
            </a:r>
            <a:endParaRPr lang="en-GB" sz="3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28688" lvl="1" indent="-357188" algn="just" fontAlgn="base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energy savings are higher than the minimum guaranteed savings gets </a:t>
            </a:r>
            <a:r>
              <a:rPr lang="en-GB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 guaranteed savings  + 20% (energy savings - minimum guaranteed savings)</a:t>
            </a:r>
          </a:p>
          <a:p>
            <a:pPr marL="928688" lvl="1" indent="-357188" algn="just" fontAlgn="base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energy savings are lower than the minimum guaranteed savings gets </a:t>
            </a:r>
            <a:r>
              <a:rPr lang="en-GB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 guaranteed savings </a:t>
            </a:r>
          </a:p>
          <a:p>
            <a:pPr marL="928688" lvl="1" indent="-357188" algn="just" fontAlgn="base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Additionally, the </a:t>
            </a:r>
            <a:r>
              <a:rPr lang="en-GB" sz="3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housing </a:t>
            </a: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 gets the </a:t>
            </a:r>
            <a:r>
              <a:rPr lang="en-GB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value of the building</a:t>
            </a:r>
            <a:r>
              <a:rPr lang="en-GB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the energy efficiency intervention.</a:t>
            </a:r>
          </a:p>
        </p:txBody>
      </p:sp>
    </p:spTree>
    <p:extLst>
      <p:ext uri="{BB962C8B-B14F-4D97-AF65-F5344CB8AC3E}">
        <p14:creationId xmlns:p14="http://schemas.microsoft.com/office/powerpoint/2010/main" val="3076409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1fd7c76394_1_36"/>
          <p:cNvSpPr txBox="1">
            <a:spLocks noGrp="1"/>
          </p:cNvSpPr>
          <p:nvPr>
            <p:ph type="sldNum" idx="12"/>
          </p:nvPr>
        </p:nvSpPr>
        <p:spPr>
          <a:xfrm>
            <a:off x="1047751" y="7945438"/>
            <a:ext cx="3429000" cy="4563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14281" tIns="57125" rIns="114281" bIns="57125" rtlCol="0" anchor="t" anchorCtr="0">
            <a:noAutofit/>
          </a:bodyPr>
          <a:lstStyle/>
          <a:p>
            <a:fld id="{00000000-1234-1234-1234-123412341234}" type="slidenum">
              <a:rPr lang="en-GB"/>
              <a:pPr/>
              <a:t>33</a:t>
            </a:fld>
            <a:endParaRPr/>
          </a:p>
        </p:txBody>
      </p:sp>
      <p:sp>
        <p:nvSpPr>
          <p:cNvPr id="190" name="Google Shape;190;g21fd7c76394_1_36"/>
          <p:cNvSpPr txBox="1">
            <a:spLocks noGrp="1"/>
          </p:cNvSpPr>
          <p:nvPr>
            <p:ph type="title"/>
          </p:nvPr>
        </p:nvSpPr>
        <p:spPr>
          <a:xfrm>
            <a:off x="757520" y="136"/>
            <a:ext cx="14061375" cy="6347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vert="horz" wrap="square" lIns="114281" tIns="57125" rIns="114281" bIns="57125" rtlCol="0" anchor="b" anchorCtr="0">
            <a:spAutoFit/>
          </a:bodyPr>
          <a:lstStyle/>
          <a:p>
            <a:pPr>
              <a:buClr>
                <a:srgbClr val="FFFFFF"/>
              </a:buClr>
              <a:buSzPts val="3000"/>
            </a:pPr>
            <a:r>
              <a:rPr lang="en-GB" sz="3750" dirty="0">
                <a:solidFill>
                  <a:srgbClr val="FFFFFF"/>
                </a:solidFill>
              </a:rPr>
              <a:t>Public Private Partnership (PPP): Guaranteed savings</a:t>
            </a:r>
            <a:endParaRPr sz="3750" dirty="0"/>
          </a:p>
        </p:txBody>
      </p:sp>
      <p:sp>
        <p:nvSpPr>
          <p:cNvPr id="207" name="Google Shape;207;g21fd7c76394_1_36"/>
          <p:cNvSpPr txBox="1"/>
          <p:nvPr/>
        </p:nvSpPr>
        <p:spPr>
          <a:xfrm>
            <a:off x="694324" y="634876"/>
            <a:ext cx="13731038" cy="623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spAutoFit/>
          </a:bodyPr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Payoff structure ESCO:</a:t>
            </a:r>
            <a:endParaRPr lang="en-GB" sz="3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3000" dirty="0"/>
              <a:t>If the energy savings are higher than the minimum guaranteed savings gets </a:t>
            </a:r>
            <a:r>
              <a:rPr lang="en-GB" sz="3000" b="1" dirty="0">
                <a:solidFill>
                  <a:srgbClr val="00B050"/>
                </a:solidFill>
              </a:rPr>
              <a:t>80% (energy savings - minimum guaranteed savings)</a:t>
            </a:r>
          </a:p>
          <a:p>
            <a:pPr lvl="0"/>
            <a:endParaRPr lang="it-IT" sz="3000" dirty="0">
              <a:solidFill>
                <a:srgbClr val="00B050"/>
              </a:solidFill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3000" dirty="0"/>
              <a:t>If the energy savings are lower than the minimum guaranteed savings gets </a:t>
            </a:r>
            <a:r>
              <a:rPr lang="en-GB" sz="3000" dirty="0">
                <a:solidFill>
                  <a:srgbClr val="00B050"/>
                </a:solidFill>
              </a:rPr>
              <a:t>(</a:t>
            </a:r>
            <a:r>
              <a:rPr lang="en-GB" sz="3000" b="1" dirty="0">
                <a:solidFill>
                  <a:srgbClr val="00B050"/>
                </a:solidFill>
              </a:rPr>
              <a:t>energy savings - minimum guaranteed savings)</a:t>
            </a:r>
          </a:p>
          <a:p>
            <a:pPr lvl="0"/>
            <a:endParaRPr lang="en-GB" sz="3000" b="1" dirty="0">
              <a:solidFill>
                <a:srgbClr val="00B050"/>
              </a:solidFill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3000" dirty="0"/>
              <a:t>Additionally, </a:t>
            </a:r>
            <a:r>
              <a:rPr lang="en-GB" sz="3000" b="1" dirty="0">
                <a:solidFill>
                  <a:srgbClr val="00B0F0"/>
                </a:solidFill>
              </a:rPr>
              <a:t>the ESCO </a:t>
            </a:r>
            <a:r>
              <a:rPr lang="en-GB" sz="3000" dirty="0"/>
              <a:t>is responsible for covering the</a:t>
            </a:r>
            <a:r>
              <a:rPr lang="en-GB" sz="3000" dirty="0">
                <a:solidFill>
                  <a:srgbClr val="92D050"/>
                </a:solidFill>
              </a:rPr>
              <a:t> </a:t>
            </a:r>
            <a:r>
              <a:rPr lang="en-GB" sz="3000" b="1" dirty="0">
                <a:solidFill>
                  <a:srgbClr val="00B050"/>
                </a:solidFill>
              </a:rPr>
              <a:t>maintenance and operating costs</a:t>
            </a:r>
            <a:r>
              <a:rPr lang="en-GB" sz="3000" dirty="0">
                <a:solidFill>
                  <a:srgbClr val="92D050"/>
                </a:solidFill>
              </a:rPr>
              <a:t> </a:t>
            </a:r>
            <a:r>
              <a:rPr lang="en-GB" sz="3000" dirty="0"/>
              <a:t>of running the energy efficiency technologies.</a:t>
            </a:r>
          </a:p>
          <a:p>
            <a:endParaRPr lang="en-GB" sz="3000" dirty="0"/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of the investment risk is taken by the </a:t>
            </a:r>
            <a:r>
              <a:rPr lang="en-GB" sz="3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ESCO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it-IT" sz="3000" dirty="0"/>
          </a:p>
          <a:p>
            <a:pPr lvl="0"/>
            <a:endParaRPr lang="it-IT" sz="3000" b="1" dirty="0"/>
          </a:p>
        </p:txBody>
      </p:sp>
    </p:spTree>
    <p:extLst>
      <p:ext uri="{BB962C8B-B14F-4D97-AF65-F5344CB8AC3E}">
        <p14:creationId xmlns:p14="http://schemas.microsoft.com/office/powerpoint/2010/main" val="3320219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1fd7c76394_1_36"/>
          <p:cNvSpPr txBox="1">
            <a:spLocks noGrp="1"/>
          </p:cNvSpPr>
          <p:nvPr>
            <p:ph type="sldNum" idx="12"/>
          </p:nvPr>
        </p:nvSpPr>
        <p:spPr>
          <a:xfrm>
            <a:off x="1047751" y="7945438"/>
            <a:ext cx="3429000" cy="4563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14281" tIns="57125" rIns="114281" bIns="57125" rtlCol="0" anchor="t" anchorCtr="0">
            <a:noAutofit/>
          </a:bodyPr>
          <a:lstStyle/>
          <a:p>
            <a:fld id="{00000000-1234-1234-1234-123412341234}" type="slidenum">
              <a:rPr lang="en-GB"/>
              <a:pPr/>
              <a:t>34</a:t>
            </a:fld>
            <a:endParaRPr dirty="0"/>
          </a:p>
        </p:txBody>
      </p:sp>
      <p:sp>
        <p:nvSpPr>
          <p:cNvPr id="190" name="Google Shape;190;g21fd7c76394_1_36"/>
          <p:cNvSpPr txBox="1">
            <a:spLocks noGrp="1"/>
          </p:cNvSpPr>
          <p:nvPr>
            <p:ph type="title"/>
          </p:nvPr>
        </p:nvSpPr>
        <p:spPr>
          <a:xfrm>
            <a:off x="941574" y="170960"/>
            <a:ext cx="14061375" cy="6347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vert="horz" wrap="square" lIns="114281" tIns="57125" rIns="114281" bIns="57125" rtlCol="0" anchor="b" anchorCtr="0">
            <a:spAutoFit/>
          </a:bodyPr>
          <a:lstStyle/>
          <a:p>
            <a:pPr>
              <a:buClr>
                <a:srgbClr val="FFFFFF"/>
              </a:buClr>
              <a:buSzPts val="3000"/>
            </a:pPr>
            <a:r>
              <a:rPr lang="en-GB" sz="3750" dirty="0">
                <a:solidFill>
                  <a:srgbClr val="FFFFFF"/>
                </a:solidFill>
              </a:rPr>
              <a:t>Public Private Partnership (PPP) : Shared savings</a:t>
            </a:r>
            <a:endParaRPr sz="3750" dirty="0"/>
          </a:p>
        </p:txBody>
      </p:sp>
      <p:sp>
        <p:nvSpPr>
          <p:cNvPr id="207" name="Google Shape;207;g21fd7c76394_1_36"/>
          <p:cNvSpPr txBox="1"/>
          <p:nvPr/>
        </p:nvSpPr>
        <p:spPr>
          <a:xfrm>
            <a:off x="941574" y="805700"/>
            <a:ext cx="13731038" cy="6713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spAutoFit/>
          </a:bodyPr>
          <a:lstStyle/>
          <a:p>
            <a:pPr algn="just">
              <a:spcBef>
                <a:spcPts val="1500"/>
              </a:spcBef>
            </a:pPr>
            <a:r>
              <a:rPr lang="en-GB" sz="30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Involved parties:</a:t>
            </a:r>
            <a:r>
              <a:rPr lang="en-GB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Housing, ESCO, and Funding institution </a:t>
            </a:r>
          </a:p>
          <a:p>
            <a:pPr algn="just">
              <a:spcBef>
                <a:spcPts val="1500"/>
              </a:spcBef>
            </a:pPr>
            <a:r>
              <a:rPr lang="en-GB" sz="30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 of funding: </a:t>
            </a: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3000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ESCO</a:t>
            </a:r>
            <a:r>
              <a:rPr lang="en-GB" sz="3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responsible </a:t>
            </a: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covering the investment costs using financial institutions or government.</a:t>
            </a:r>
            <a:endParaRPr lang="en-GB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1500"/>
              </a:spcBef>
            </a:pPr>
            <a:endParaRPr lang="en-GB" sz="35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/>
            <a:r>
              <a:rPr lang="en-GB" sz="3000" b="1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Payoff structure for social housing</a:t>
            </a:r>
          </a:p>
          <a:p>
            <a:pPr marL="928688" lvl="1" indent="-357188" algn="just" fontAlgn="base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energy savings are 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higher than the minimum guaranteed savings, gets </a:t>
            </a:r>
            <a:r>
              <a:rPr lang="en-GB" sz="3000" b="1" dirty="0">
                <a:solidFill>
                  <a:srgbClr val="008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35% (energy savings - minimum guaranteed savings)</a:t>
            </a:r>
          </a:p>
          <a:p>
            <a:pPr lvl="1" algn="just" fontAlgn="base"/>
            <a:endParaRPr lang="en-GB" sz="3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28688" lvl="1" indent="-357188" algn="just" fontAlgn="base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energy savings are </a:t>
            </a:r>
            <a:r>
              <a:rPr lang="en-GB" sz="3000" b="1" dirty="0">
                <a:solidFill>
                  <a:srgbClr val="008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than the minimum guaranteed savings, gets 0  </a:t>
            </a:r>
          </a:p>
          <a:p>
            <a:pPr lvl="1" algn="just" fontAlgn="base"/>
            <a:endParaRPr lang="en-GB" sz="3000" b="1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28688" lvl="1" indent="-357188" algn="just" fontAlgn="base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Additionally, the </a:t>
            </a:r>
            <a:r>
              <a:rPr lang="en-GB" sz="3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housing </a:t>
            </a: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 gets the </a:t>
            </a:r>
            <a:r>
              <a:rPr lang="en-GB" sz="3000" b="1" dirty="0">
                <a:solidFill>
                  <a:srgbClr val="008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value of the building</a:t>
            </a: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after the energy efficiency intervention.</a:t>
            </a:r>
            <a:endParaRPr lang="en-GB" sz="3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endParaRPr lang="en-GB" sz="1875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958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1fd7c76394_1_11"/>
          <p:cNvSpPr txBox="1">
            <a:spLocks noGrp="1"/>
          </p:cNvSpPr>
          <p:nvPr>
            <p:ph type="sldNum" idx="12"/>
          </p:nvPr>
        </p:nvSpPr>
        <p:spPr>
          <a:xfrm>
            <a:off x="1047751" y="7945438"/>
            <a:ext cx="3429000" cy="4563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14281" tIns="57125" rIns="114281" bIns="57125" rtlCol="0" anchor="t" anchorCtr="0">
            <a:noAutofit/>
          </a:bodyPr>
          <a:lstStyle/>
          <a:p>
            <a:fld id="{00000000-1234-1234-1234-123412341234}" type="slidenum">
              <a:rPr lang="en-GB"/>
              <a:pPr/>
              <a:t>35</a:t>
            </a:fld>
            <a:endParaRPr dirty="0"/>
          </a:p>
        </p:txBody>
      </p:sp>
      <p:sp>
        <p:nvSpPr>
          <p:cNvPr id="279" name="Google Shape;279;g21fd7c76394_1_11"/>
          <p:cNvSpPr txBox="1">
            <a:spLocks noGrp="1"/>
          </p:cNvSpPr>
          <p:nvPr>
            <p:ph type="title"/>
          </p:nvPr>
        </p:nvSpPr>
        <p:spPr>
          <a:xfrm>
            <a:off x="589313" y="234980"/>
            <a:ext cx="14061375" cy="6347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vert="horz" wrap="square" lIns="114281" tIns="57125" rIns="114281" bIns="57125" rtlCol="0" anchor="b" anchorCtr="0">
            <a:spAutoFit/>
          </a:bodyPr>
          <a:lstStyle/>
          <a:p>
            <a:pPr>
              <a:buClr>
                <a:srgbClr val="FFFFFF"/>
              </a:buClr>
              <a:buSzPts val="3000"/>
            </a:pPr>
            <a:r>
              <a:rPr lang="en-GB" sz="3750" dirty="0">
                <a:solidFill>
                  <a:srgbClr val="FFFFFF"/>
                </a:solidFill>
              </a:rPr>
              <a:t>Empirical findings for Italy:</a:t>
            </a:r>
            <a:endParaRPr sz="3750" dirty="0"/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D312C9FD-014D-1219-9B71-26A43718BB84}"/>
              </a:ext>
            </a:extLst>
          </p:cNvPr>
          <p:cNvGraphicFramePr/>
          <p:nvPr/>
        </p:nvGraphicFramePr>
        <p:xfrm>
          <a:off x="1158188" y="1441401"/>
          <a:ext cx="13492500" cy="839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8731564-5D81-C253-E60F-DD64976184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187" y="2445427"/>
            <a:ext cx="13318099" cy="328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41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37B2802B-C262-6BD2-3434-1A49968F9A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4139938" y="7406016"/>
            <a:ext cx="10139245" cy="636726"/>
          </a:xfrm>
        </p:spPr>
        <p:txBody>
          <a:bodyPr>
            <a:noAutofit/>
          </a:bodyPr>
          <a:lstStyle/>
          <a:p>
            <a:pPr algn="just"/>
            <a:r>
              <a:rPr lang="en-GB" sz="1250" dirty="0">
                <a:solidFill>
                  <a:schemeClr val="accent1">
                    <a:lumMod val="75000"/>
                  </a:schemeClr>
                </a:solidFill>
                <a:latin typeface="Euphemia" panose="020B0503040102020104" pitchFamily="34" charset="0"/>
              </a:rPr>
              <a:t>This project has received funding from the European Union’s Horizon Europe research and innovation programme under the grant agreement No 101079963. Topic: HORIZON-CL4-2021-RESILIENCE-02-32: Social and affordable housing district demonstrator (IA)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F5A9845-131F-F4C9-55A9-D93D20C0A2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10" y="7364275"/>
            <a:ext cx="3432928" cy="72021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D4568BF-4C5E-87D6-3BAA-3EACA0A487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0" y="182266"/>
            <a:ext cx="2537516" cy="1257688"/>
          </a:xfrm>
          <a:prstGeom prst="rect">
            <a:avLst/>
          </a:prstGeom>
        </p:spPr>
      </p:pic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6DBF1D65-394E-41F1-58B7-F7AF46EA548B}"/>
              </a:ext>
            </a:extLst>
          </p:cNvPr>
          <p:cNvGraphicFramePr/>
          <p:nvPr/>
        </p:nvGraphicFramePr>
        <p:xfrm>
          <a:off x="474261" y="1172835"/>
          <a:ext cx="8633260" cy="6149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Title 2">
            <a:extLst>
              <a:ext uri="{FF2B5EF4-FFF2-40B4-BE49-F238E27FC236}">
                <a16:creationId xmlns:a16="http://schemas.microsoft.com/office/drawing/2014/main" id="{EE197290-49F7-E546-D8FA-173BAE2449E4}"/>
              </a:ext>
            </a:extLst>
          </p:cNvPr>
          <p:cNvSpPr txBox="1">
            <a:spLocks/>
          </p:cNvSpPr>
          <p:nvPr/>
        </p:nvSpPr>
        <p:spPr>
          <a:xfrm>
            <a:off x="474263" y="323594"/>
            <a:ext cx="11455800" cy="807500"/>
          </a:xfrm>
          <a:prstGeom prst="rect">
            <a:avLst/>
          </a:prstGeom>
        </p:spPr>
        <p:txBody>
          <a:bodyPr vert="horz" lIns="114300" tIns="57150" rIns="114300" bIns="5715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143000">
              <a:defRPr/>
            </a:pPr>
            <a:r>
              <a:rPr lang="en-GB" sz="4500" b="1" dirty="0">
                <a:solidFill>
                  <a:srgbClr val="66CC66"/>
                </a:solidFill>
                <a:latin typeface="Euphemia" panose="020B0503040102020104" pitchFamily="34" charset="0"/>
              </a:rPr>
              <a:t>General objectives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CEDFD4-A767-0920-4134-754522BA9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656" y="1687616"/>
            <a:ext cx="5645883" cy="37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853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1fd7c76394_1_36"/>
          <p:cNvSpPr txBox="1">
            <a:spLocks noGrp="1"/>
          </p:cNvSpPr>
          <p:nvPr>
            <p:ph type="title"/>
          </p:nvPr>
        </p:nvSpPr>
        <p:spPr>
          <a:xfrm>
            <a:off x="268255" y="-61414"/>
            <a:ext cx="14672388" cy="8078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vert="horz" wrap="square" lIns="114281" tIns="57125" rIns="114281" bIns="57125" rtlCol="0" anchor="b" anchorCtr="0">
            <a:sp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SzPts val="3000"/>
            </a:pPr>
            <a:r>
              <a:rPr lang="en-US" sz="2500" dirty="0">
                <a:solidFill>
                  <a:srgbClr val="FFFFFF"/>
                </a:solidFill>
              </a:rPr>
              <a:t>The SUPERSHINE Italian lighthouse district is composed of 8 buildings, each comprising 4 </a:t>
            </a:r>
            <a:r>
              <a:rPr lang="en-US" sz="2500" dirty="0" err="1">
                <a:solidFill>
                  <a:srgbClr val="FFFFFF"/>
                </a:solidFill>
              </a:rPr>
              <a:t>storeys</a:t>
            </a:r>
            <a:r>
              <a:rPr lang="en-US" sz="2500" dirty="0">
                <a:solidFill>
                  <a:srgbClr val="FFFFFF"/>
                </a:solidFill>
              </a:rPr>
              <a:t> and 16 dwellings</a:t>
            </a:r>
            <a:endParaRPr sz="2500" dirty="0">
              <a:solidFill>
                <a:schemeClr val="bg1"/>
              </a:solidFill>
            </a:endParaRP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D05F614D-6D0C-EA4C-C6EA-14CCAE274BB3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268255" y="1970091"/>
          <a:ext cx="6477000" cy="6811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E163C602-B965-2902-09CD-E0D27D3ED1F2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8350898" y="2408757"/>
          <a:ext cx="6477000" cy="6811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8" name="Google Shape;188;g21fd7c76394_1_3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14281" tIns="57125" rIns="114281" bIns="57125" rtlCol="0" anchor="t" anchorCtr="0">
            <a:noAutofit/>
          </a:bodyPr>
          <a:lstStyle/>
          <a:p>
            <a:pPr algn="l"/>
            <a:fld id="{00000000-1234-1234-1234-123412341234}" type="slidenum">
              <a:rPr lang="en-GB"/>
              <a:pPr algn="l"/>
              <a:t>37</a:t>
            </a:fld>
            <a:endParaRPr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ADEA7F5-8B90-63ED-72AA-1C5A2401033B}"/>
              </a:ext>
            </a:extLst>
          </p:cNvPr>
          <p:cNvSpPr txBox="1"/>
          <p:nvPr/>
        </p:nvSpPr>
        <p:spPr>
          <a:xfrm>
            <a:off x="139958" y="815928"/>
            <a:ext cx="15465490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defTabSz="1143000">
              <a:lnSpc>
                <a:spcPct val="90000"/>
              </a:lnSpc>
              <a:defRPr/>
            </a:pPr>
            <a:r>
              <a:rPr lang="en-GB" sz="1875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total floor space is 4,417 m</a:t>
            </a:r>
            <a:r>
              <a:rPr lang="en-GB" sz="1875" baseline="30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875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an energy consumption for heating of 131 kWh/m</a:t>
            </a:r>
            <a:r>
              <a:rPr lang="en-GB" sz="1875" baseline="30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875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928688" indent="-357188" defTabSz="11430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sz="1875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ATER Trieste plans to demolish and rebuild these buildings. </a:t>
            </a:r>
          </a:p>
          <a:p>
            <a:pPr marL="928688" indent="-357188" defTabSz="11430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sz="1875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objective </a:t>
            </a:r>
            <a:r>
              <a:rPr lang="en-GB" sz="1875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to </a:t>
            </a:r>
            <a:r>
              <a:rPr lang="en-GB" sz="1875" b="1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overcome the functional obsolescence of the district</a:t>
            </a:r>
            <a:r>
              <a:rPr lang="en-GB" sz="1875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75" b="1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attributable to the state of deterioration of the buildings</a:t>
            </a:r>
            <a:r>
              <a:rPr lang="en-GB" sz="1875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to </a:t>
            </a:r>
            <a:r>
              <a:rPr lang="en-GB" sz="1875" b="1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overcome the technological inadequacy with an organic series of redevelopment interventions</a:t>
            </a:r>
            <a:r>
              <a:rPr lang="en-GB" sz="1875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1072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794" t="16638" r="2269" b="24344"/>
          <a:stretch>
            <a:fillRect/>
          </a:stretch>
        </p:blipFill>
        <p:spPr>
          <a:xfrm>
            <a:off x="0" y="0"/>
            <a:ext cx="15240000" cy="85725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8100000">
            <a:off x="7725499" y="7382872"/>
            <a:ext cx="7620590" cy="7620590"/>
          </a:xfrm>
          <a:custGeom>
            <a:avLst/>
            <a:gdLst/>
            <a:ahLst/>
            <a:cxnLst/>
            <a:rect l="l" t="t" r="r" b="b"/>
            <a:pathLst>
              <a:path w="7620590" h="7620590">
                <a:moveTo>
                  <a:pt x="0" y="0"/>
                </a:moveTo>
                <a:lnTo>
                  <a:pt x="7620591" y="0"/>
                </a:lnTo>
                <a:lnTo>
                  <a:pt x="7620591" y="7620590"/>
                </a:lnTo>
                <a:lnTo>
                  <a:pt x="0" y="76205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00000">
            <a:off x="-242311" y="4729312"/>
            <a:ext cx="8244593" cy="8244593"/>
          </a:xfrm>
          <a:custGeom>
            <a:avLst/>
            <a:gdLst/>
            <a:ahLst/>
            <a:cxnLst/>
            <a:rect l="l" t="t" r="r" b="b"/>
            <a:pathLst>
              <a:path w="8244593" h="8244593">
                <a:moveTo>
                  <a:pt x="0" y="0"/>
                </a:moveTo>
                <a:lnTo>
                  <a:pt x="8244593" y="0"/>
                </a:lnTo>
                <a:lnTo>
                  <a:pt x="8244593" y="8244593"/>
                </a:lnTo>
                <a:lnTo>
                  <a:pt x="0" y="8244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100000">
            <a:off x="9198276" y="7007273"/>
            <a:ext cx="7620590" cy="7620590"/>
          </a:xfrm>
          <a:custGeom>
            <a:avLst/>
            <a:gdLst/>
            <a:ahLst/>
            <a:cxnLst/>
            <a:rect l="l" t="t" r="r" b="b"/>
            <a:pathLst>
              <a:path w="7620590" h="7620590">
                <a:moveTo>
                  <a:pt x="0" y="0"/>
                </a:moveTo>
                <a:lnTo>
                  <a:pt x="7620590" y="0"/>
                </a:lnTo>
                <a:lnTo>
                  <a:pt x="7620590" y="7620590"/>
                </a:lnTo>
                <a:lnTo>
                  <a:pt x="0" y="76205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40273" y="5955126"/>
            <a:ext cx="1192232" cy="1437282"/>
          </a:xfrm>
          <a:custGeom>
            <a:avLst/>
            <a:gdLst/>
            <a:ahLst/>
            <a:cxnLst/>
            <a:rect l="l" t="t" r="r" b="b"/>
            <a:pathLst>
              <a:path w="1192232" h="1437282">
                <a:moveTo>
                  <a:pt x="0" y="0"/>
                </a:moveTo>
                <a:lnTo>
                  <a:pt x="1192232" y="0"/>
                </a:lnTo>
                <a:lnTo>
                  <a:pt x="1192232" y="1437282"/>
                </a:lnTo>
                <a:lnTo>
                  <a:pt x="0" y="14372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00000">
            <a:off x="5510619" y="-4573321"/>
            <a:ext cx="8841362" cy="8841362"/>
          </a:xfrm>
          <a:custGeom>
            <a:avLst/>
            <a:gdLst/>
            <a:ahLst/>
            <a:cxnLst/>
            <a:rect l="l" t="t" r="r" b="b"/>
            <a:pathLst>
              <a:path w="8841362" h="8841362">
                <a:moveTo>
                  <a:pt x="0" y="0"/>
                </a:moveTo>
                <a:lnTo>
                  <a:pt x="8841362" y="0"/>
                </a:lnTo>
                <a:lnTo>
                  <a:pt x="8841362" y="8841362"/>
                </a:lnTo>
                <a:lnTo>
                  <a:pt x="0" y="88413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74374" y="8033719"/>
            <a:ext cx="2565626" cy="538781"/>
          </a:xfrm>
          <a:custGeom>
            <a:avLst/>
            <a:gdLst/>
            <a:ahLst/>
            <a:cxnLst/>
            <a:rect l="l" t="t" r="r" b="b"/>
            <a:pathLst>
              <a:path w="2565626" h="538781">
                <a:moveTo>
                  <a:pt x="0" y="0"/>
                </a:moveTo>
                <a:lnTo>
                  <a:pt x="2565626" y="0"/>
                </a:lnTo>
                <a:lnTo>
                  <a:pt x="2565626" y="538781"/>
                </a:lnTo>
                <a:lnTo>
                  <a:pt x="0" y="5387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53390" y="5212019"/>
            <a:ext cx="6653191" cy="111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Light Bold"/>
              </a:rPr>
              <a:t>20 June 2023</a:t>
            </a:r>
          </a:p>
          <a:p>
            <a:pPr algn="ctr">
              <a:lnSpc>
                <a:spcPts val="4066"/>
              </a:lnSpc>
            </a:pPr>
            <a:endParaRPr lang="en-US" sz="3504">
              <a:solidFill>
                <a:srgbClr val="FFFFFF"/>
              </a:solidFill>
              <a:latin typeface="Barlow Ligh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577497" y="7427268"/>
            <a:ext cx="4917784" cy="30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0"/>
              </a:lnSpc>
            </a:pPr>
            <a:r>
              <a:rPr lang="en-US" sz="1779">
                <a:solidFill>
                  <a:srgbClr val="672D87"/>
                </a:solidFill>
                <a:latin typeface="Barlow Bold Bold"/>
              </a:rPr>
              <a:t>www.shape-affordablehousing.eu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3390" y="6032472"/>
            <a:ext cx="6653191" cy="1215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Affordable Housing Initiative </a:t>
            </a:r>
          </a:p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Finance Summit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57150" y="7677356"/>
            <a:ext cx="8317284" cy="514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004">
                <a:solidFill>
                  <a:srgbClr val="FFFFFF"/>
                </a:solidFill>
                <a:latin typeface="Barlow Light Bold"/>
              </a:rPr>
              <a:t>Paris, France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97409" y="1083011"/>
            <a:ext cx="7267782" cy="3073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BEYOND FINANCE: THE LABOUR SHORTAGE IN CONSTRUCTION AND RENOVATION</a:t>
            </a:r>
          </a:p>
          <a:p>
            <a:pPr algn="ctr">
              <a:lnSpc>
                <a:spcPts val="4906"/>
              </a:lnSpc>
            </a:pPr>
            <a:endParaRPr lang="en-US" sz="3504">
              <a:solidFill>
                <a:srgbClr val="FFFFFF"/>
              </a:solidFill>
              <a:latin typeface="Barlow Bold"/>
            </a:endParaRPr>
          </a:p>
          <a:p>
            <a:pPr algn="ctr">
              <a:lnSpc>
                <a:spcPts val="4906"/>
              </a:lnSpc>
            </a:pPr>
            <a:endParaRPr lang="en-US" sz="3504">
              <a:solidFill>
                <a:srgbClr val="FFFFFF"/>
              </a:solidFill>
              <a:latin typeface="Barlow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383198" y="305589"/>
            <a:ext cx="6653191" cy="596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Light Bold"/>
              </a:rPr>
              <a:t>16h00-16h45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72658" y="3364280"/>
            <a:ext cx="8317284" cy="514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004">
                <a:solidFill>
                  <a:srgbClr val="FFFFFF"/>
                </a:solidFill>
                <a:latin typeface="Barlow Light Bold"/>
              </a:rPr>
              <a:t>Académie du Climat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20172" y="5287413"/>
            <a:ext cx="8083718" cy="3457829"/>
          </a:xfrm>
          <a:custGeom>
            <a:avLst/>
            <a:gdLst/>
            <a:ahLst/>
            <a:cxnLst/>
            <a:rect l="l" t="t" r="r" b="b"/>
            <a:pathLst>
              <a:path w="8083718" h="3457829">
                <a:moveTo>
                  <a:pt x="0" y="0"/>
                </a:moveTo>
                <a:lnTo>
                  <a:pt x="8083719" y="0"/>
                </a:lnTo>
                <a:lnTo>
                  <a:pt x="8083719" y="3457830"/>
                </a:lnTo>
                <a:lnTo>
                  <a:pt x="0" y="3457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97621" y="1427136"/>
            <a:ext cx="2098876" cy="209886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2193" b="-37922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584432" y="1427136"/>
            <a:ext cx="2098876" cy="209886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3262" b="-3262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074900" y="1427136"/>
            <a:ext cx="2098876" cy="209886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5400000">
            <a:off x="287364" y="364039"/>
            <a:ext cx="1139773" cy="986422"/>
          </a:xfrm>
          <a:custGeom>
            <a:avLst/>
            <a:gdLst/>
            <a:ahLst/>
            <a:cxnLst/>
            <a:rect l="l" t="t" r="r" b="b"/>
            <a:pathLst>
              <a:path w="1139773" h="986422">
                <a:moveTo>
                  <a:pt x="0" y="0"/>
                </a:moveTo>
                <a:lnTo>
                  <a:pt x="1139772" y="0"/>
                </a:lnTo>
                <a:lnTo>
                  <a:pt x="1139772" y="986422"/>
                </a:lnTo>
                <a:lnTo>
                  <a:pt x="0" y="986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25804" y="6548337"/>
            <a:ext cx="5826058" cy="1166913"/>
            <a:chOff x="0" y="0"/>
            <a:chExt cx="1841322" cy="3688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41322" cy="368802"/>
            </a:xfrm>
            <a:custGeom>
              <a:avLst/>
              <a:gdLst/>
              <a:ahLst/>
              <a:cxnLst/>
              <a:rect l="l" t="t" r="r" b="b"/>
              <a:pathLst>
                <a:path w="1841322" h="368802">
                  <a:moveTo>
                    <a:pt x="55811" y="0"/>
                  </a:moveTo>
                  <a:lnTo>
                    <a:pt x="1785511" y="0"/>
                  </a:lnTo>
                  <a:cubicBezTo>
                    <a:pt x="1800313" y="0"/>
                    <a:pt x="1814509" y="5880"/>
                    <a:pt x="1824975" y="16347"/>
                  </a:cubicBezTo>
                  <a:cubicBezTo>
                    <a:pt x="1835442" y="26813"/>
                    <a:pt x="1841322" y="41009"/>
                    <a:pt x="1841322" y="55811"/>
                  </a:cubicBezTo>
                  <a:lnTo>
                    <a:pt x="1841322" y="312991"/>
                  </a:lnTo>
                  <a:cubicBezTo>
                    <a:pt x="1841322" y="327793"/>
                    <a:pt x="1835442" y="341989"/>
                    <a:pt x="1824975" y="352455"/>
                  </a:cubicBezTo>
                  <a:cubicBezTo>
                    <a:pt x="1814509" y="362922"/>
                    <a:pt x="1800313" y="368802"/>
                    <a:pt x="1785511" y="368802"/>
                  </a:cubicBezTo>
                  <a:lnTo>
                    <a:pt x="55811" y="368802"/>
                  </a:lnTo>
                  <a:cubicBezTo>
                    <a:pt x="41009" y="368802"/>
                    <a:pt x="26813" y="362922"/>
                    <a:pt x="16347" y="352455"/>
                  </a:cubicBezTo>
                  <a:cubicBezTo>
                    <a:pt x="5880" y="341989"/>
                    <a:pt x="0" y="327793"/>
                    <a:pt x="0" y="312991"/>
                  </a:cubicBezTo>
                  <a:lnTo>
                    <a:pt x="0" y="55811"/>
                  </a:lnTo>
                  <a:cubicBezTo>
                    <a:pt x="0" y="41009"/>
                    <a:pt x="5880" y="26813"/>
                    <a:pt x="16347" y="16347"/>
                  </a:cubicBezTo>
                  <a:cubicBezTo>
                    <a:pt x="26813" y="5880"/>
                    <a:pt x="41009" y="0"/>
                    <a:pt x="55811" y="0"/>
                  </a:cubicBezTo>
                  <a:close/>
                </a:path>
              </a:pathLst>
            </a:custGeom>
            <a:solidFill>
              <a:srgbClr val="00983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0"/>
                </a:lnSpc>
              </a:pPr>
              <a:endParaRPr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1878601" y="1427136"/>
            <a:ext cx="2152988" cy="2152979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718179" y="3768356"/>
            <a:ext cx="2820654" cy="177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6"/>
              </a:lnSpc>
            </a:pPr>
            <a:r>
              <a:rPr lang="en-US" sz="2319">
                <a:solidFill>
                  <a:srgbClr val="000000"/>
                </a:solidFill>
                <a:latin typeface="Barlow Bold"/>
              </a:rPr>
              <a:t>Ozgur Oner</a:t>
            </a:r>
          </a:p>
          <a:p>
            <a:pPr algn="ctr">
              <a:lnSpc>
                <a:spcPts val="2705"/>
              </a:lnSpc>
            </a:pPr>
            <a:r>
              <a:rPr lang="en-US" sz="1932">
                <a:solidFill>
                  <a:srgbClr val="000000"/>
                </a:solidFill>
                <a:latin typeface="Barlow Light Bold"/>
              </a:rPr>
              <a:t>Head of EU Affairs, Federal Association of German Housing and Real Estate Companies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829609" y="3768356"/>
            <a:ext cx="3490563" cy="1422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6"/>
              </a:lnSpc>
            </a:pPr>
            <a:r>
              <a:rPr lang="en-US" sz="2319">
                <a:solidFill>
                  <a:srgbClr val="000000"/>
                </a:solidFill>
                <a:latin typeface="Barlow Bold Bold"/>
              </a:rPr>
              <a:t>Kristina Hultgren</a:t>
            </a:r>
          </a:p>
          <a:p>
            <a:pPr algn="ctr">
              <a:lnSpc>
                <a:spcPts val="2705"/>
              </a:lnSpc>
            </a:pPr>
            <a:r>
              <a:rPr lang="en-US" sz="1932">
                <a:solidFill>
                  <a:srgbClr val="000000"/>
                </a:solidFill>
                <a:latin typeface="Barlow Light Bold"/>
              </a:rPr>
              <a:t>City of Stockholm, Labour Market Department</a:t>
            </a:r>
          </a:p>
          <a:p>
            <a:pPr algn="ctr">
              <a:lnSpc>
                <a:spcPts val="2705"/>
              </a:lnSpc>
            </a:pPr>
            <a:endParaRPr lang="en-US" sz="1932">
              <a:solidFill>
                <a:srgbClr val="000000"/>
              </a:solidFill>
              <a:latin typeface="Barlow Light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588865" y="3768356"/>
            <a:ext cx="3070947" cy="108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7"/>
              </a:lnSpc>
            </a:pPr>
            <a:r>
              <a:rPr lang="en-US" sz="2319">
                <a:solidFill>
                  <a:srgbClr val="000000"/>
                </a:solidFill>
                <a:latin typeface="Barlow Bold Bold"/>
              </a:rPr>
              <a:t>Jean-François Gore</a:t>
            </a:r>
          </a:p>
          <a:p>
            <a:pPr algn="ctr">
              <a:lnSpc>
                <a:spcPts val="2705"/>
              </a:lnSpc>
            </a:pPr>
            <a:r>
              <a:rPr lang="en-US" sz="1932">
                <a:solidFill>
                  <a:srgbClr val="000000"/>
                </a:solidFill>
                <a:latin typeface="Barlow Light Bold"/>
              </a:rPr>
              <a:t>Director General of the French Building Federation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57250" y="6677824"/>
            <a:ext cx="5397176" cy="860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6"/>
              </a:lnSpc>
            </a:pPr>
            <a:r>
              <a:rPr lang="en-US" sz="2504">
                <a:solidFill>
                  <a:srgbClr val="FFFFFF"/>
                </a:solidFill>
                <a:latin typeface="Barlow Light Bold"/>
              </a:rPr>
              <a:t>Beyond FInance: the labour shortage in construction and renovation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89376" y="3758831"/>
            <a:ext cx="2893374" cy="218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2378">
                <a:solidFill>
                  <a:srgbClr val="000000"/>
                </a:solidFill>
                <a:latin typeface="Barlow Bold"/>
              </a:rPr>
              <a:t>Roman Horvath</a:t>
            </a:r>
          </a:p>
          <a:p>
            <a:pPr algn="ctr">
              <a:lnSpc>
                <a:spcPts val="2775"/>
              </a:lnSpc>
            </a:pPr>
            <a:r>
              <a:rPr lang="en-US" sz="1982">
                <a:solidFill>
                  <a:srgbClr val="000000"/>
                </a:solidFill>
                <a:latin typeface="Barlow Light Bold"/>
              </a:rPr>
              <a:t>Policy Officer, Directorate General for Internal Market, Industry, Entrepreneurship and SMEs, Pact for Skills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21781" y="7126582"/>
            <a:ext cx="3419640" cy="1445918"/>
          </a:xfrm>
          <a:custGeom>
            <a:avLst/>
            <a:gdLst/>
            <a:ahLst/>
            <a:cxnLst/>
            <a:rect l="l" t="t" r="r" b="b"/>
            <a:pathLst>
              <a:path w="3419640" h="1445918">
                <a:moveTo>
                  <a:pt x="0" y="0"/>
                </a:moveTo>
                <a:lnTo>
                  <a:pt x="3419640" y="0"/>
                </a:lnTo>
                <a:lnTo>
                  <a:pt x="3419640" y="1445918"/>
                </a:lnTo>
                <a:lnTo>
                  <a:pt x="0" y="14459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1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08313" y="1788857"/>
            <a:ext cx="1763969" cy="2784672"/>
            <a:chOff x="0" y="0"/>
            <a:chExt cx="2351958" cy="3712895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118976" y="0"/>
              <a:ext cx="2114007" cy="2113998"/>
              <a:chOff x="0" y="0"/>
              <a:chExt cx="6350000" cy="634997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39108" r="-39108"/>
                </a:stretch>
              </a:blip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0" y="2290476"/>
              <a:ext cx="2351958" cy="1422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2"/>
                </a:lnSpc>
              </a:pPr>
              <a:r>
                <a:rPr lang="en-US" sz="1751">
                  <a:solidFill>
                    <a:srgbClr val="000000"/>
                  </a:solidFill>
                  <a:latin typeface="Barlow Bold Bold"/>
                </a:rPr>
                <a:t>Olivier Klein</a:t>
              </a:r>
            </a:p>
            <a:p>
              <a:pPr algn="ctr">
                <a:lnSpc>
                  <a:spcPts val="2043"/>
                </a:lnSpc>
              </a:pPr>
              <a:r>
                <a:rPr lang="en-US" sz="1459">
                  <a:solidFill>
                    <a:srgbClr val="000000"/>
                  </a:solidFill>
                  <a:latin typeface="Barlow Light"/>
                </a:rPr>
                <a:t>Minister Delegate for Cities and Housing, France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618682" y="1803969"/>
            <a:ext cx="2056285" cy="2754448"/>
            <a:chOff x="0" y="0"/>
            <a:chExt cx="2741713" cy="3672598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81650" y="0"/>
              <a:ext cx="2114007" cy="2113998"/>
              <a:chOff x="0" y="0"/>
              <a:chExt cx="6350000" cy="634997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t="-12925" b="-37356"/>
                </a:stretch>
              </a:blip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0" y="2250178"/>
              <a:ext cx="2741713" cy="1422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2"/>
                </a:lnSpc>
              </a:pPr>
              <a:r>
                <a:rPr lang="en-US" sz="1751">
                  <a:solidFill>
                    <a:srgbClr val="000000"/>
                  </a:solidFill>
                  <a:latin typeface="Barlow Bold Bold"/>
                </a:rPr>
                <a:t>Ivan Bartoš</a:t>
              </a:r>
            </a:p>
            <a:p>
              <a:pPr algn="ctr">
                <a:lnSpc>
                  <a:spcPts val="2043"/>
                </a:lnSpc>
              </a:pPr>
              <a:r>
                <a:rPr lang="en-US" sz="1459">
                  <a:solidFill>
                    <a:srgbClr val="000000"/>
                  </a:solidFill>
                  <a:latin typeface="Barlow Light Bold"/>
                </a:rPr>
                <a:t>Minister of Regional Development,</a:t>
              </a:r>
            </a:p>
            <a:p>
              <a:pPr algn="ctr">
                <a:lnSpc>
                  <a:spcPts val="2043"/>
                </a:lnSpc>
              </a:pPr>
              <a:r>
                <a:rPr lang="en-US" sz="1459">
                  <a:solidFill>
                    <a:srgbClr val="000000"/>
                  </a:solidFill>
                  <a:latin typeface="Barlow Light Bold"/>
                </a:rPr>
                <a:t>Czechia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821368" y="1788857"/>
            <a:ext cx="2110640" cy="2784672"/>
            <a:chOff x="0" y="0"/>
            <a:chExt cx="2814187" cy="3712896"/>
          </a:xfrm>
        </p:grpSpPr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287583" y="0"/>
              <a:ext cx="2114007" cy="2113998"/>
              <a:chOff x="0" y="0"/>
              <a:chExt cx="6350000" cy="634997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t="-5168" b="-44926"/>
                </a:stretch>
              </a:blip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0" y="2290476"/>
              <a:ext cx="2814187" cy="1422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2"/>
                </a:lnSpc>
              </a:pPr>
              <a:r>
                <a:rPr lang="en-US" sz="1751">
                  <a:solidFill>
                    <a:srgbClr val="000000"/>
                  </a:solidFill>
                  <a:latin typeface="Barlow Bold Bold"/>
                </a:rPr>
                <a:t>Christophe Collignon</a:t>
              </a:r>
            </a:p>
            <a:p>
              <a:pPr algn="ctr">
                <a:lnSpc>
                  <a:spcPts val="2043"/>
                </a:lnSpc>
              </a:pPr>
              <a:r>
                <a:rPr lang="en-US" sz="1459">
                  <a:solidFill>
                    <a:srgbClr val="000000"/>
                  </a:solidFill>
                  <a:latin typeface="Barlow Light Bold"/>
                </a:rPr>
                <a:t>Minister of Housing,</a:t>
              </a:r>
            </a:p>
            <a:p>
              <a:pPr algn="ctr">
                <a:lnSpc>
                  <a:spcPts val="2043"/>
                </a:lnSpc>
              </a:pPr>
              <a:r>
                <a:rPr lang="en-US" sz="1459">
                  <a:solidFill>
                    <a:srgbClr val="000000"/>
                  </a:solidFill>
                  <a:latin typeface="Barlow Light Bold"/>
                </a:rPr>
                <a:t>Local Powers and the City,</a:t>
              </a:r>
            </a:p>
            <a:p>
              <a:pPr algn="ctr">
                <a:lnSpc>
                  <a:spcPts val="2043"/>
                </a:lnSpc>
              </a:pPr>
              <a:r>
                <a:rPr lang="en-US" sz="1459">
                  <a:solidFill>
                    <a:srgbClr val="000000"/>
                  </a:solidFill>
                  <a:latin typeface="Barlow Light Bold"/>
                </a:rPr>
                <a:t>Wallonia, Belgium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59522" y="462656"/>
            <a:ext cx="7686405" cy="789187"/>
            <a:chOff x="0" y="0"/>
            <a:chExt cx="2717526" cy="27901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717526" cy="279017"/>
            </a:xfrm>
            <a:custGeom>
              <a:avLst/>
              <a:gdLst/>
              <a:ahLst/>
              <a:cxnLst/>
              <a:rect l="l" t="t" r="r" b="b"/>
              <a:pathLst>
                <a:path w="2717526" h="279017">
                  <a:moveTo>
                    <a:pt x="42303" y="0"/>
                  </a:moveTo>
                  <a:lnTo>
                    <a:pt x="2675223" y="0"/>
                  </a:lnTo>
                  <a:cubicBezTo>
                    <a:pt x="2698586" y="0"/>
                    <a:pt x="2717526" y="18940"/>
                    <a:pt x="2717526" y="42303"/>
                  </a:cubicBezTo>
                  <a:lnTo>
                    <a:pt x="2717526" y="236713"/>
                  </a:lnTo>
                  <a:cubicBezTo>
                    <a:pt x="2717526" y="247933"/>
                    <a:pt x="2713069" y="258693"/>
                    <a:pt x="2705136" y="266626"/>
                  </a:cubicBezTo>
                  <a:cubicBezTo>
                    <a:pt x="2697202" y="274560"/>
                    <a:pt x="2686442" y="279017"/>
                    <a:pt x="2675223" y="279017"/>
                  </a:cubicBezTo>
                  <a:lnTo>
                    <a:pt x="42303" y="279017"/>
                  </a:lnTo>
                  <a:cubicBezTo>
                    <a:pt x="18940" y="279017"/>
                    <a:pt x="0" y="260077"/>
                    <a:pt x="0" y="236713"/>
                  </a:cubicBezTo>
                  <a:lnTo>
                    <a:pt x="0" y="42303"/>
                  </a:lnTo>
                  <a:cubicBezTo>
                    <a:pt x="0" y="18940"/>
                    <a:pt x="18940" y="0"/>
                    <a:pt x="42303" y="0"/>
                  </a:cubicBezTo>
                  <a:close/>
                </a:path>
              </a:pathLst>
            </a:custGeom>
            <a:solidFill>
              <a:srgbClr val="00983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5412" tIns="45412" rIns="45412" bIns="45412" rtlCol="0" anchor="ctr"/>
            <a:lstStyle/>
            <a:p>
              <a:pPr algn="ctr">
                <a:lnSpc>
                  <a:spcPts val="249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959315" y="4884376"/>
            <a:ext cx="1743618" cy="2594869"/>
            <a:chOff x="0" y="0"/>
            <a:chExt cx="2324823" cy="3459825"/>
          </a:xfrm>
        </p:grpSpPr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3060" y="0"/>
              <a:ext cx="2114007" cy="2113998"/>
              <a:chOff x="0" y="0"/>
              <a:chExt cx="6350000" cy="634997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0" y="2378541"/>
              <a:ext cx="2324823" cy="1081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2"/>
                </a:lnSpc>
              </a:pPr>
              <a:r>
                <a:rPr lang="en-US" sz="1751">
                  <a:solidFill>
                    <a:srgbClr val="000000"/>
                  </a:solidFill>
                  <a:latin typeface="Barlow Bold Bold"/>
                </a:rPr>
                <a:t>Marina Gonçalves</a:t>
              </a:r>
            </a:p>
            <a:p>
              <a:pPr algn="ctr">
                <a:lnSpc>
                  <a:spcPts val="2043"/>
                </a:lnSpc>
              </a:pPr>
              <a:r>
                <a:rPr lang="en-US" sz="1459">
                  <a:solidFill>
                    <a:srgbClr val="000000"/>
                  </a:solidFill>
                  <a:latin typeface="Barlow Light Bold"/>
                </a:rPr>
                <a:t>Minister of Housing,</a:t>
              </a:r>
            </a:p>
            <a:p>
              <a:pPr algn="ctr">
                <a:lnSpc>
                  <a:spcPts val="2043"/>
                </a:lnSpc>
              </a:pPr>
              <a:r>
                <a:rPr lang="en-US" sz="1459">
                  <a:solidFill>
                    <a:srgbClr val="000000"/>
                  </a:solidFill>
                  <a:latin typeface="Barlow Light Bold"/>
                </a:rPr>
                <a:t>Portugal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078408" y="1916783"/>
            <a:ext cx="1686746" cy="2528820"/>
            <a:chOff x="0" y="0"/>
            <a:chExt cx="2248995" cy="3371760"/>
          </a:xfrm>
        </p:grpSpPr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67494" y="0"/>
              <a:ext cx="2114007" cy="2113998"/>
              <a:chOff x="0" y="0"/>
              <a:chExt cx="6350000" cy="634997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4100" t="-4100" r="-6151" b="-6151"/>
                </a:stretch>
              </a:blip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0" y="2290476"/>
              <a:ext cx="2248995" cy="1081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2"/>
                </a:lnSpc>
              </a:pPr>
              <a:r>
                <a:rPr lang="en-US" sz="1751">
                  <a:solidFill>
                    <a:srgbClr val="000000"/>
                  </a:solidFill>
                  <a:latin typeface="Barlow Bold Bold"/>
                </a:rPr>
                <a:t>Hugo de Jonge</a:t>
              </a:r>
            </a:p>
            <a:p>
              <a:pPr algn="ctr">
                <a:lnSpc>
                  <a:spcPts val="2043"/>
                </a:lnSpc>
              </a:pPr>
              <a:r>
                <a:rPr lang="en-US" sz="1459">
                  <a:solidFill>
                    <a:srgbClr val="000000"/>
                  </a:solidFill>
                  <a:latin typeface="Barlow Light Bold"/>
                </a:rPr>
                <a:t>Minister of Housing,</a:t>
              </a:r>
            </a:p>
            <a:p>
              <a:pPr algn="ctr">
                <a:lnSpc>
                  <a:spcPts val="2043"/>
                </a:lnSpc>
              </a:pPr>
              <a:r>
                <a:rPr lang="en-US" sz="1459">
                  <a:solidFill>
                    <a:srgbClr val="000000"/>
                  </a:solidFill>
                  <a:latin typeface="Barlow Light Bold"/>
                </a:rPr>
                <a:t>the Netherlands 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069441" y="4948017"/>
            <a:ext cx="2180165" cy="2618282"/>
            <a:chOff x="0" y="0"/>
            <a:chExt cx="2906887" cy="3491043"/>
          </a:xfrm>
        </p:grpSpPr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396440" y="0"/>
              <a:ext cx="2114007" cy="2113998"/>
              <a:chOff x="0" y="0"/>
              <a:chExt cx="6350000" cy="634997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0" y="2409759"/>
              <a:ext cx="2906887" cy="1081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2"/>
                </a:lnSpc>
              </a:pPr>
              <a:r>
                <a:rPr lang="en-US" sz="1751">
                  <a:solidFill>
                    <a:srgbClr val="000000"/>
                  </a:solidFill>
                  <a:latin typeface="Barlow Bold Bold"/>
                </a:rPr>
                <a:t>Emmanuelle Cosse</a:t>
              </a:r>
            </a:p>
            <a:p>
              <a:pPr algn="ctr">
                <a:lnSpc>
                  <a:spcPts val="2043"/>
                </a:lnSpc>
              </a:pPr>
              <a:r>
                <a:rPr lang="en-US" sz="1459">
                  <a:solidFill>
                    <a:srgbClr val="000000"/>
                  </a:solidFill>
                  <a:latin typeface="Barlow Light Bold"/>
                </a:rPr>
                <a:t>President of l’Union Sociale</a:t>
              </a:r>
            </a:p>
            <a:p>
              <a:pPr algn="ctr">
                <a:lnSpc>
                  <a:spcPts val="2043"/>
                </a:lnSpc>
              </a:pPr>
              <a:r>
                <a:rPr lang="en-US" sz="1459">
                  <a:solidFill>
                    <a:srgbClr val="000000"/>
                  </a:solidFill>
                  <a:latin typeface="Barlow Light Bold"/>
                </a:rPr>
                <a:t>pour l’Habitat</a:t>
              </a:r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6189401" y="4884376"/>
            <a:ext cx="1603348" cy="1603348"/>
            <a:chOff x="0" y="0"/>
            <a:chExt cx="13716000" cy="13716000"/>
          </a:xfrm>
        </p:grpSpPr>
        <p:sp>
          <p:nvSpPr>
            <p:cNvPr id="31" name="Freeform 31"/>
            <p:cNvSpPr/>
            <p:nvPr/>
          </p:nvSpPr>
          <p:spPr>
            <a:xfrm>
              <a:off x="-338714" y="-10990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4" y="10990"/>
                  </a:moveTo>
                  <a:cubicBezTo>
                    <a:pt x="4739280" y="0"/>
                    <a:pt x="2463801" y="1304719"/>
                    <a:pt x="1231901" y="3431106"/>
                  </a:cubicBezTo>
                  <a:cubicBezTo>
                    <a:pt x="0" y="5557493"/>
                    <a:pt x="0" y="8180487"/>
                    <a:pt x="1231901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8" y="13737980"/>
                    <a:pt x="11929627" y="12433261"/>
                    <a:pt x="13161527" y="10306874"/>
                  </a:cubicBezTo>
                  <a:cubicBezTo>
                    <a:pt x="14393428" y="8180487"/>
                    <a:pt x="14393428" y="5557493"/>
                    <a:pt x="13161527" y="3431106"/>
                  </a:cubicBezTo>
                  <a:cubicBezTo>
                    <a:pt x="11929627" y="1304719"/>
                    <a:pt x="9654148" y="0"/>
                    <a:pt x="7196714" y="10990"/>
                  </a:cubicBezTo>
                  <a:close/>
                </a:path>
              </a:pathLst>
            </a:custGeom>
            <a:blipFill>
              <a:blip r:embed="rId9"/>
              <a:stretch>
                <a:fillRect l="223" t="-9975" r="-4571" b="-65080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1191438" y="579843"/>
            <a:ext cx="6854489" cy="49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9"/>
              </a:lnSpc>
            </a:pPr>
            <a:r>
              <a:rPr lang="en-US" sz="2906">
                <a:solidFill>
                  <a:srgbClr val="FFFFFF"/>
                </a:solidFill>
                <a:latin typeface="Barlow Light Bold"/>
              </a:rPr>
              <a:t>Official opening - High level round table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842248" y="6773474"/>
            <a:ext cx="4227192" cy="158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2"/>
              </a:lnSpc>
            </a:pPr>
            <a:r>
              <a:rPr lang="en-US" sz="1751">
                <a:solidFill>
                  <a:srgbClr val="000000"/>
                </a:solidFill>
                <a:latin typeface="Barlow Bold Bold"/>
              </a:rPr>
              <a:t>Ana Athanasopoulou</a:t>
            </a:r>
          </a:p>
          <a:p>
            <a:pPr algn="ctr">
              <a:lnSpc>
                <a:spcPts val="2043"/>
              </a:lnSpc>
            </a:pPr>
            <a:r>
              <a:rPr lang="en-US" sz="1459">
                <a:solidFill>
                  <a:srgbClr val="000000"/>
                </a:solidFill>
                <a:latin typeface="Barlow Light Bold"/>
              </a:rPr>
              <a:t>Head of Unit, Proximity, Social Economy and Creative Industries’, European Commission Directorate General of Internal Market, Industry, Entrepreneurship and SMEs</a:t>
            </a:r>
          </a:p>
          <a:p>
            <a:pPr algn="ctr">
              <a:lnSpc>
                <a:spcPts val="2043"/>
              </a:lnSpc>
            </a:pPr>
            <a:endParaRPr lang="en-US" sz="1459">
              <a:solidFill>
                <a:srgbClr val="000000"/>
              </a:solidFill>
              <a:latin typeface="Barlow Light Bol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ctrTitle"/>
          </p:nvPr>
        </p:nvSpPr>
        <p:spPr>
          <a:xfrm>
            <a:off x="2667000" y="694046"/>
            <a:ext cx="9202724" cy="1409967"/>
          </a:xfrm>
        </p:spPr>
        <p:txBody>
          <a:bodyPr>
            <a:normAutofit/>
          </a:bodyPr>
          <a:lstStyle/>
          <a:p>
            <a:r>
              <a:rPr lang="sv-SE" sz="4100" b="1" dirty="0"/>
              <a:t>ESF-</a:t>
            </a:r>
            <a:r>
              <a:rPr lang="sv-SE" sz="4100" b="1" dirty="0" err="1"/>
              <a:t>project</a:t>
            </a:r>
            <a:r>
              <a:rPr lang="sv-SE" sz="4100" b="1" dirty="0"/>
              <a:t> Sverige Bygger Nytt</a:t>
            </a:r>
            <a:br>
              <a:rPr lang="sv-SE" sz="4100" b="1" dirty="0"/>
            </a:br>
            <a:r>
              <a:rPr lang="sv-SE" sz="4100" b="1" dirty="0"/>
              <a:t>A </a:t>
            </a:r>
            <a:r>
              <a:rPr lang="sv-SE" sz="4100" b="1" dirty="0" err="1"/>
              <a:t>value</a:t>
            </a:r>
            <a:r>
              <a:rPr lang="sv-SE" sz="4100" b="1" dirty="0"/>
              <a:t> </a:t>
            </a:r>
            <a:r>
              <a:rPr lang="sv-SE" sz="4100" b="1" dirty="0" err="1"/>
              <a:t>chain</a:t>
            </a:r>
            <a:endParaRPr lang="sv-SE" sz="4100" b="1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44600" y="694046"/>
            <a:ext cx="776760" cy="648525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1527276"/>
            <a:ext cx="2491028" cy="636762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6844284"/>
            <a:ext cx="9202724" cy="1651900"/>
          </a:xfrm>
          <a:prstGeom prst="rect">
            <a:avLst/>
          </a:prstGeom>
        </p:spPr>
      </p:pic>
      <p:grpSp>
        <p:nvGrpSpPr>
          <p:cNvPr id="9" name="Grupp 8"/>
          <p:cNvGrpSpPr/>
          <p:nvPr/>
        </p:nvGrpSpPr>
        <p:grpSpPr>
          <a:xfrm>
            <a:off x="3094838" y="2272284"/>
            <a:ext cx="8686800" cy="4572000"/>
            <a:chOff x="314054" y="1247209"/>
            <a:chExt cx="5702838" cy="3138126"/>
          </a:xfrm>
        </p:grpSpPr>
        <p:sp>
          <p:nvSpPr>
            <p:cNvPr id="11" name="textruta 10"/>
            <p:cNvSpPr txBox="1"/>
            <p:nvPr/>
          </p:nvSpPr>
          <p:spPr>
            <a:xfrm>
              <a:off x="1185033" y="1523184"/>
              <a:ext cx="4615618" cy="519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sv-SE" sz="1267" dirty="0"/>
            </a:p>
            <a:p>
              <a:endParaRPr lang="sv-SE" sz="1267" dirty="0"/>
            </a:p>
          </p:txBody>
        </p:sp>
        <p:grpSp>
          <p:nvGrpSpPr>
            <p:cNvPr id="12" name="Grupp 11"/>
            <p:cNvGrpSpPr/>
            <p:nvPr/>
          </p:nvGrpSpPr>
          <p:grpSpPr>
            <a:xfrm>
              <a:off x="314054" y="1247209"/>
              <a:ext cx="5702838" cy="3138126"/>
              <a:chOff x="812800" y="690880"/>
              <a:chExt cx="7559039" cy="4179773"/>
            </a:xfrm>
          </p:grpSpPr>
          <p:graphicFrame>
            <p:nvGraphicFramePr>
              <p:cNvPr id="16" name="Diagram 15"/>
              <p:cNvGraphicFramePr/>
              <p:nvPr/>
            </p:nvGraphicFramePr>
            <p:xfrm>
              <a:off x="812800" y="690880"/>
              <a:ext cx="7559039" cy="354584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  <p:sp>
            <p:nvSpPr>
              <p:cNvPr id="17" name="Höger 5"/>
              <p:cNvSpPr/>
              <p:nvPr/>
            </p:nvSpPr>
            <p:spPr>
              <a:xfrm>
                <a:off x="1049363" y="4313028"/>
                <a:ext cx="7220878" cy="55762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sz="1267" dirty="0" err="1"/>
                  <a:t>Language</a:t>
                </a:r>
                <a:r>
                  <a:rPr lang="sv-SE" sz="1267" dirty="0"/>
                  <a:t> support</a:t>
                </a:r>
              </a:p>
            </p:txBody>
          </p:sp>
        </p:grpSp>
        <p:sp>
          <p:nvSpPr>
            <p:cNvPr id="13" name="Höger 6"/>
            <p:cNvSpPr/>
            <p:nvPr/>
          </p:nvSpPr>
          <p:spPr>
            <a:xfrm>
              <a:off x="1707131" y="1672627"/>
              <a:ext cx="203147" cy="30939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267" dirty="0"/>
            </a:p>
          </p:txBody>
        </p:sp>
        <p:sp>
          <p:nvSpPr>
            <p:cNvPr id="14" name="Höger 7"/>
            <p:cNvSpPr/>
            <p:nvPr/>
          </p:nvSpPr>
          <p:spPr>
            <a:xfrm>
              <a:off x="3156090" y="1672627"/>
              <a:ext cx="203147" cy="30939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267" dirty="0"/>
            </a:p>
          </p:txBody>
        </p:sp>
        <p:sp>
          <p:nvSpPr>
            <p:cNvPr id="15" name="Höger 8"/>
            <p:cNvSpPr/>
            <p:nvPr/>
          </p:nvSpPr>
          <p:spPr>
            <a:xfrm>
              <a:off x="4658584" y="1676574"/>
              <a:ext cx="203147" cy="30939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267" dirty="0"/>
            </a:p>
          </p:txBody>
        </p:sp>
      </p:grpSp>
    </p:spTree>
    <p:extLst>
      <p:ext uri="{BB962C8B-B14F-4D97-AF65-F5344CB8AC3E}">
        <p14:creationId xmlns:p14="http://schemas.microsoft.com/office/powerpoint/2010/main" val="14495089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794" t="16638" r="2269" b="24344"/>
          <a:stretch>
            <a:fillRect/>
          </a:stretch>
        </p:blipFill>
        <p:spPr>
          <a:xfrm>
            <a:off x="0" y="0"/>
            <a:ext cx="15240000" cy="85725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8100000">
            <a:off x="7725499" y="7382872"/>
            <a:ext cx="7620590" cy="7620590"/>
          </a:xfrm>
          <a:custGeom>
            <a:avLst/>
            <a:gdLst/>
            <a:ahLst/>
            <a:cxnLst/>
            <a:rect l="l" t="t" r="r" b="b"/>
            <a:pathLst>
              <a:path w="7620590" h="7620590">
                <a:moveTo>
                  <a:pt x="0" y="0"/>
                </a:moveTo>
                <a:lnTo>
                  <a:pt x="7620591" y="0"/>
                </a:lnTo>
                <a:lnTo>
                  <a:pt x="7620591" y="7620590"/>
                </a:lnTo>
                <a:lnTo>
                  <a:pt x="0" y="76205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00000">
            <a:off x="-242311" y="4729312"/>
            <a:ext cx="8244593" cy="8244593"/>
          </a:xfrm>
          <a:custGeom>
            <a:avLst/>
            <a:gdLst/>
            <a:ahLst/>
            <a:cxnLst/>
            <a:rect l="l" t="t" r="r" b="b"/>
            <a:pathLst>
              <a:path w="8244593" h="8244593">
                <a:moveTo>
                  <a:pt x="0" y="0"/>
                </a:moveTo>
                <a:lnTo>
                  <a:pt x="8244593" y="0"/>
                </a:lnTo>
                <a:lnTo>
                  <a:pt x="8244593" y="8244593"/>
                </a:lnTo>
                <a:lnTo>
                  <a:pt x="0" y="8244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100000">
            <a:off x="9198276" y="7007273"/>
            <a:ext cx="7620590" cy="7620590"/>
          </a:xfrm>
          <a:custGeom>
            <a:avLst/>
            <a:gdLst/>
            <a:ahLst/>
            <a:cxnLst/>
            <a:rect l="l" t="t" r="r" b="b"/>
            <a:pathLst>
              <a:path w="7620590" h="7620590">
                <a:moveTo>
                  <a:pt x="0" y="0"/>
                </a:moveTo>
                <a:lnTo>
                  <a:pt x="7620590" y="0"/>
                </a:lnTo>
                <a:lnTo>
                  <a:pt x="7620590" y="7620590"/>
                </a:lnTo>
                <a:lnTo>
                  <a:pt x="0" y="76205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66107" y="5632283"/>
            <a:ext cx="1340564" cy="1616103"/>
          </a:xfrm>
          <a:custGeom>
            <a:avLst/>
            <a:gdLst/>
            <a:ahLst/>
            <a:cxnLst/>
            <a:rect l="l" t="t" r="r" b="b"/>
            <a:pathLst>
              <a:path w="1340564" h="1616103">
                <a:moveTo>
                  <a:pt x="0" y="0"/>
                </a:moveTo>
                <a:lnTo>
                  <a:pt x="1340564" y="0"/>
                </a:lnTo>
                <a:lnTo>
                  <a:pt x="1340564" y="1616103"/>
                </a:lnTo>
                <a:lnTo>
                  <a:pt x="0" y="16161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00000">
            <a:off x="5510619" y="-5879549"/>
            <a:ext cx="8841362" cy="8841362"/>
          </a:xfrm>
          <a:custGeom>
            <a:avLst/>
            <a:gdLst/>
            <a:ahLst/>
            <a:cxnLst/>
            <a:rect l="l" t="t" r="r" b="b"/>
            <a:pathLst>
              <a:path w="8841362" h="8841362">
                <a:moveTo>
                  <a:pt x="0" y="0"/>
                </a:moveTo>
                <a:lnTo>
                  <a:pt x="8841362" y="0"/>
                </a:lnTo>
                <a:lnTo>
                  <a:pt x="8841362" y="8841362"/>
                </a:lnTo>
                <a:lnTo>
                  <a:pt x="0" y="88413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423859" y="7922204"/>
            <a:ext cx="2565626" cy="538781"/>
          </a:xfrm>
          <a:custGeom>
            <a:avLst/>
            <a:gdLst/>
            <a:ahLst/>
            <a:cxnLst/>
            <a:rect l="l" t="t" r="r" b="b"/>
            <a:pathLst>
              <a:path w="2565626" h="538781">
                <a:moveTo>
                  <a:pt x="0" y="0"/>
                </a:moveTo>
                <a:lnTo>
                  <a:pt x="2565625" y="0"/>
                </a:lnTo>
                <a:lnTo>
                  <a:pt x="2565625" y="538782"/>
                </a:lnTo>
                <a:lnTo>
                  <a:pt x="0" y="538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53390" y="5212019"/>
            <a:ext cx="6653191" cy="111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Light Bold"/>
              </a:rPr>
              <a:t>20 June 2023</a:t>
            </a:r>
          </a:p>
          <a:p>
            <a:pPr algn="ctr">
              <a:lnSpc>
                <a:spcPts val="4066"/>
              </a:lnSpc>
            </a:pPr>
            <a:endParaRPr lang="en-US" sz="3504">
              <a:solidFill>
                <a:srgbClr val="FFFFFF"/>
              </a:solidFill>
              <a:latin typeface="Barlow Ligh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577497" y="7408012"/>
            <a:ext cx="4917784" cy="30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0"/>
              </a:lnSpc>
            </a:pPr>
            <a:r>
              <a:rPr lang="en-US" sz="1779">
                <a:solidFill>
                  <a:srgbClr val="672D87"/>
                </a:solidFill>
                <a:latin typeface="Barlow Bold Bold"/>
              </a:rPr>
              <a:t>www.shape-affordablehousing.eu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3390" y="6032472"/>
            <a:ext cx="6653191" cy="1215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Affordable Housing Initiative </a:t>
            </a:r>
          </a:p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Finance Summit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57150" y="7677356"/>
            <a:ext cx="8317284" cy="514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004">
                <a:solidFill>
                  <a:srgbClr val="FFFFFF"/>
                </a:solidFill>
                <a:latin typeface="Barlow Light Bold"/>
              </a:rPr>
              <a:t>Paris, France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97409" y="1083011"/>
            <a:ext cx="7267782" cy="1835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CLOSING SPEECHES</a:t>
            </a:r>
          </a:p>
          <a:p>
            <a:pPr algn="ctr">
              <a:lnSpc>
                <a:spcPts val="4906"/>
              </a:lnSpc>
            </a:pPr>
            <a:endParaRPr lang="en-US" sz="3504">
              <a:solidFill>
                <a:srgbClr val="FFFFFF"/>
              </a:solidFill>
              <a:latin typeface="Barlow Bold"/>
            </a:endParaRPr>
          </a:p>
          <a:p>
            <a:pPr algn="ctr">
              <a:lnSpc>
                <a:spcPts val="4906"/>
              </a:lnSpc>
            </a:pPr>
            <a:endParaRPr lang="en-US" sz="3504">
              <a:solidFill>
                <a:srgbClr val="FFFFFF"/>
              </a:solidFill>
              <a:latin typeface="Barlow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383198" y="305589"/>
            <a:ext cx="6653191" cy="596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Light Bold"/>
              </a:rPr>
              <a:t>16h45-17h00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72658" y="2259911"/>
            <a:ext cx="8317284" cy="514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004">
                <a:solidFill>
                  <a:srgbClr val="FFFFFF"/>
                </a:solidFill>
                <a:latin typeface="Barlow Light Bold"/>
              </a:rPr>
              <a:t>Académie du Climat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20172" y="5287413"/>
            <a:ext cx="8083718" cy="3457829"/>
          </a:xfrm>
          <a:custGeom>
            <a:avLst/>
            <a:gdLst/>
            <a:ahLst/>
            <a:cxnLst/>
            <a:rect l="l" t="t" r="r" b="b"/>
            <a:pathLst>
              <a:path w="8083718" h="3457829">
                <a:moveTo>
                  <a:pt x="0" y="0"/>
                </a:moveTo>
                <a:lnTo>
                  <a:pt x="8083719" y="0"/>
                </a:lnTo>
                <a:lnTo>
                  <a:pt x="8083719" y="3457830"/>
                </a:lnTo>
                <a:lnTo>
                  <a:pt x="0" y="3457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974931" y="857250"/>
            <a:ext cx="2715199" cy="271518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86536" r="-13046" b="-15148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485623" y="857250"/>
            <a:ext cx="2715199" cy="271518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9999" r="-29999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5400000">
            <a:off x="287364" y="364039"/>
            <a:ext cx="1139773" cy="986422"/>
          </a:xfrm>
          <a:custGeom>
            <a:avLst/>
            <a:gdLst/>
            <a:ahLst/>
            <a:cxnLst/>
            <a:rect l="l" t="t" r="r" b="b"/>
            <a:pathLst>
              <a:path w="1139773" h="986422">
                <a:moveTo>
                  <a:pt x="0" y="0"/>
                </a:moveTo>
                <a:lnTo>
                  <a:pt x="1139772" y="0"/>
                </a:lnTo>
                <a:lnTo>
                  <a:pt x="1139772" y="986422"/>
                </a:lnTo>
                <a:lnTo>
                  <a:pt x="0" y="9864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20659" y="6494705"/>
            <a:ext cx="3969026" cy="778876"/>
            <a:chOff x="0" y="0"/>
            <a:chExt cx="1254408" cy="2461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4408" cy="246163"/>
            </a:xfrm>
            <a:custGeom>
              <a:avLst/>
              <a:gdLst/>
              <a:ahLst/>
              <a:cxnLst/>
              <a:rect l="l" t="t" r="r" b="b"/>
              <a:pathLst>
                <a:path w="1254408" h="246163">
                  <a:moveTo>
                    <a:pt x="81925" y="0"/>
                  </a:moveTo>
                  <a:lnTo>
                    <a:pt x="1172484" y="0"/>
                  </a:lnTo>
                  <a:cubicBezTo>
                    <a:pt x="1194212" y="0"/>
                    <a:pt x="1215049" y="8631"/>
                    <a:pt x="1230413" y="23995"/>
                  </a:cubicBezTo>
                  <a:cubicBezTo>
                    <a:pt x="1245777" y="39359"/>
                    <a:pt x="1254408" y="60197"/>
                    <a:pt x="1254408" y="81925"/>
                  </a:cubicBezTo>
                  <a:lnTo>
                    <a:pt x="1254408" y="164239"/>
                  </a:lnTo>
                  <a:cubicBezTo>
                    <a:pt x="1254408" y="185967"/>
                    <a:pt x="1245777" y="206804"/>
                    <a:pt x="1230413" y="222168"/>
                  </a:cubicBezTo>
                  <a:cubicBezTo>
                    <a:pt x="1215049" y="237532"/>
                    <a:pt x="1194212" y="246163"/>
                    <a:pt x="1172484" y="246163"/>
                  </a:cubicBezTo>
                  <a:lnTo>
                    <a:pt x="81925" y="246163"/>
                  </a:lnTo>
                  <a:cubicBezTo>
                    <a:pt x="60197" y="246163"/>
                    <a:pt x="39359" y="237532"/>
                    <a:pt x="23995" y="222168"/>
                  </a:cubicBezTo>
                  <a:cubicBezTo>
                    <a:pt x="8631" y="206804"/>
                    <a:pt x="0" y="185967"/>
                    <a:pt x="0" y="164239"/>
                  </a:cubicBezTo>
                  <a:lnTo>
                    <a:pt x="0" y="81925"/>
                  </a:lnTo>
                  <a:cubicBezTo>
                    <a:pt x="0" y="60197"/>
                    <a:pt x="8631" y="39359"/>
                    <a:pt x="23995" y="23995"/>
                  </a:cubicBezTo>
                  <a:cubicBezTo>
                    <a:pt x="39359" y="8631"/>
                    <a:pt x="60197" y="0"/>
                    <a:pt x="81925" y="0"/>
                  </a:cubicBezTo>
                  <a:close/>
                </a:path>
              </a:pathLst>
            </a:custGeom>
            <a:solidFill>
              <a:srgbClr val="00983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747359" y="3871364"/>
            <a:ext cx="4191726" cy="141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Barlow Bold Bold"/>
              </a:rPr>
              <a:t>Ian Brossat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Barlow Light Bold"/>
              </a:rPr>
              <a:t> Vice-Mayor on Housing, city of Paris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20659" y="6614959"/>
            <a:ext cx="4132306" cy="48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6"/>
              </a:lnSpc>
            </a:pPr>
            <a:r>
              <a:rPr lang="en-US" sz="2804">
                <a:solidFill>
                  <a:srgbClr val="FFFFFF"/>
                </a:solidFill>
                <a:latin typeface="Barlow Light Bold"/>
              </a:rPr>
              <a:t>Closing Speeches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94495" y="3771838"/>
            <a:ext cx="3990380" cy="97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Barlow Bold Bold"/>
              </a:rPr>
              <a:t>Bent Madsen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Barlow Light Bold"/>
              </a:rPr>
              <a:t> President of Housing Europe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794" t="16638" r="2269" b="24344"/>
          <a:stretch>
            <a:fillRect/>
          </a:stretch>
        </p:blipFill>
        <p:spPr>
          <a:xfrm>
            <a:off x="0" y="0"/>
            <a:ext cx="15240000" cy="85725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8100000">
            <a:off x="7725499" y="7382872"/>
            <a:ext cx="7620590" cy="7620590"/>
          </a:xfrm>
          <a:custGeom>
            <a:avLst/>
            <a:gdLst/>
            <a:ahLst/>
            <a:cxnLst/>
            <a:rect l="l" t="t" r="r" b="b"/>
            <a:pathLst>
              <a:path w="7620590" h="7620590">
                <a:moveTo>
                  <a:pt x="0" y="0"/>
                </a:moveTo>
                <a:lnTo>
                  <a:pt x="7620591" y="0"/>
                </a:lnTo>
                <a:lnTo>
                  <a:pt x="7620591" y="7620590"/>
                </a:lnTo>
                <a:lnTo>
                  <a:pt x="0" y="76205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00000">
            <a:off x="-242311" y="4729312"/>
            <a:ext cx="8244593" cy="8244593"/>
          </a:xfrm>
          <a:custGeom>
            <a:avLst/>
            <a:gdLst/>
            <a:ahLst/>
            <a:cxnLst/>
            <a:rect l="l" t="t" r="r" b="b"/>
            <a:pathLst>
              <a:path w="8244593" h="8244593">
                <a:moveTo>
                  <a:pt x="0" y="0"/>
                </a:moveTo>
                <a:lnTo>
                  <a:pt x="8244593" y="0"/>
                </a:lnTo>
                <a:lnTo>
                  <a:pt x="8244593" y="8244593"/>
                </a:lnTo>
                <a:lnTo>
                  <a:pt x="0" y="8244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100000">
            <a:off x="9198276" y="7007273"/>
            <a:ext cx="7620590" cy="7620590"/>
          </a:xfrm>
          <a:custGeom>
            <a:avLst/>
            <a:gdLst/>
            <a:ahLst/>
            <a:cxnLst/>
            <a:rect l="l" t="t" r="r" b="b"/>
            <a:pathLst>
              <a:path w="7620590" h="7620590">
                <a:moveTo>
                  <a:pt x="0" y="0"/>
                </a:moveTo>
                <a:lnTo>
                  <a:pt x="7620590" y="0"/>
                </a:lnTo>
                <a:lnTo>
                  <a:pt x="7620590" y="7620590"/>
                </a:lnTo>
                <a:lnTo>
                  <a:pt x="0" y="76205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26122" y="5640644"/>
            <a:ext cx="1420534" cy="1712510"/>
          </a:xfrm>
          <a:custGeom>
            <a:avLst/>
            <a:gdLst/>
            <a:ahLst/>
            <a:cxnLst/>
            <a:rect l="l" t="t" r="r" b="b"/>
            <a:pathLst>
              <a:path w="1420534" h="1712510">
                <a:moveTo>
                  <a:pt x="0" y="0"/>
                </a:moveTo>
                <a:lnTo>
                  <a:pt x="1420534" y="0"/>
                </a:lnTo>
                <a:lnTo>
                  <a:pt x="1420534" y="1712511"/>
                </a:lnTo>
                <a:lnTo>
                  <a:pt x="0" y="17125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00000">
            <a:off x="5809003" y="-4673410"/>
            <a:ext cx="8244593" cy="8244593"/>
          </a:xfrm>
          <a:custGeom>
            <a:avLst/>
            <a:gdLst/>
            <a:ahLst/>
            <a:cxnLst/>
            <a:rect l="l" t="t" r="r" b="b"/>
            <a:pathLst>
              <a:path w="8244593" h="8244593">
                <a:moveTo>
                  <a:pt x="0" y="0"/>
                </a:moveTo>
                <a:lnTo>
                  <a:pt x="8244593" y="0"/>
                </a:lnTo>
                <a:lnTo>
                  <a:pt x="8244593" y="8244593"/>
                </a:lnTo>
                <a:lnTo>
                  <a:pt x="0" y="82445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74374" y="8033719"/>
            <a:ext cx="2565626" cy="538781"/>
          </a:xfrm>
          <a:custGeom>
            <a:avLst/>
            <a:gdLst/>
            <a:ahLst/>
            <a:cxnLst/>
            <a:rect l="l" t="t" r="r" b="b"/>
            <a:pathLst>
              <a:path w="2565626" h="538781">
                <a:moveTo>
                  <a:pt x="0" y="0"/>
                </a:moveTo>
                <a:lnTo>
                  <a:pt x="2565626" y="0"/>
                </a:lnTo>
                <a:lnTo>
                  <a:pt x="2565626" y="538781"/>
                </a:lnTo>
                <a:lnTo>
                  <a:pt x="0" y="5387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53390" y="5212019"/>
            <a:ext cx="6653191" cy="111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Light Bold"/>
              </a:rPr>
              <a:t>20 June 2023</a:t>
            </a:r>
          </a:p>
          <a:p>
            <a:pPr algn="ctr">
              <a:lnSpc>
                <a:spcPts val="4066"/>
              </a:lnSpc>
            </a:pPr>
            <a:endParaRPr lang="en-US" sz="3504">
              <a:solidFill>
                <a:srgbClr val="FFFFFF"/>
              </a:solidFill>
              <a:latin typeface="Barlow Ligh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577497" y="7542581"/>
            <a:ext cx="4917784" cy="30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0"/>
              </a:lnSpc>
            </a:pPr>
            <a:r>
              <a:rPr lang="en-US" sz="1779">
                <a:solidFill>
                  <a:srgbClr val="672D87"/>
                </a:solidFill>
                <a:latin typeface="Barlow Bold Bold"/>
              </a:rPr>
              <a:t>www.shape-affordablehousing.eu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3390" y="6032472"/>
            <a:ext cx="6653191" cy="1215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Affordable Housing Initiative </a:t>
            </a:r>
          </a:p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Finance Summit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57150" y="7677356"/>
            <a:ext cx="8317284" cy="514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004">
                <a:solidFill>
                  <a:srgbClr val="FFFFFF"/>
                </a:solidFill>
                <a:latin typeface="Barlow Light Bold"/>
              </a:rPr>
              <a:t>Paris, France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97409" y="1225886"/>
            <a:ext cx="7267782" cy="1215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Interview on the role of development banks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83198" y="449489"/>
            <a:ext cx="6653191" cy="596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Light Bold"/>
              </a:rPr>
              <a:t>11h-11h30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72658" y="2745575"/>
            <a:ext cx="8317284" cy="514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004">
                <a:solidFill>
                  <a:srgbClr val="FFFFFF"/>
                </a:solidFill>
                <a:latin typeface="Barlow Light Bold"/>
              </a:rPr>
              <a:t>Académie du Climat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5753" y="5712864"/>
            <a:ext cx="6844247" cy="2927642"/>
          </a:xfrm>
          <a:custGeom>
            <a:avLst/>
            <a:gdLst/>
            <a:ahLst/>
            <a:cxnLst/>
            <a:rect l="l" t="t" r="r" b="b"/>
            <a:pathLst>
              <a:path w="6844247" h="2927642">
                <a:moveTo>
                  <a:pt x="0" y="0"/>
                </a:moveTo>
                <a:lnTo>
                  <a:pt x="6844247" y="0"/>
                </a:lnTo>
                <a:lnTo>
                  <a:pt x="6844247" y="2927642"/>
                </a:lnTo>
                <a:lnTo>
                  <a:pt x="0" y="2927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488569" y="1279697"/>
            <a:ext cx="3159635" cy="3159622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9386" r="-23540" b="-42928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5400000">
            <a:off x="287364" y="364039"/>
            <a:ext cx="1139773" cy="986422"/>
          </a:xfrm>
          <a:custGeom>
            <a:avLst/>
            <a:gdLst/>
            <a:ahLst/>
            <a:cxnLst/>
            <a:rect l="l" t="t" r="r" b="b"/>
            <a:pathLst>
              <a:path w="1139773" h="986422">
                <a:moveTo>
                  <a:pt x="0" y="0"/>
                </a:moveTo>
                <a:lnTo>
                  <a:pt x="1139772" y="0"/>
                </a:lnTo>
                <a:lnTo>
                  <a:pt x="1139772" y="986422"/>
                </a:lnTo>
                <a:lnTo>
                  <a:pt x="0" y="986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57250" y="6548337"/>
            <a:ext cx="4543113" cy="1166913"/>
            <a:chOff x="0" y="0"/>
            <a:chExt cx="1435848" cy="3688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35848" cy="368802"/>
            </a:xfrm>
            <a:custGeom>
              <a:avLst/>
              <a:gdLst/>
              <a:ahLst/>
              <a:cxnLst/>
              <a:rect l="l" t="t" r="r" b="b"/>
              <a:pathLst>
                <a:path w="1435848" h="368802">
                  <a:moveTo>
                    <a:pt x="71572" y="0"/>
                  </a:moveTo>
                  <a:lnTo>
                    <a:pt x="1364276" y="0"/>
                  </a:lnTo>
                  <a:cubicBezTo>
                    <a:pt x="1403804" y="0"/>
                    <a:pt x="1435848" y="32044"/>
                    <a:pt x="1435848" y="71572"/>
                  </a:cubicBezTo>
                  <a:lnTo>
                    <a:pt x="1435848" y="297230"/>
                  </a:lnTo>
                  <a:cubicBezTo>
                    <a:pt x="1435848" y="336758"/>
                    <a:pt x="1403804" y="368802"/>
                    <a:pt x="1364276" y="368802"/>
                  </a:cubicBezTo>
                  <a:lnTo>
                    <a:pt x="71572" y="368802"/>
                  </a:lnTo>
                  <a:cubicBezTo>
                    <a:pt x="32044" y="368802"/>
                    <a:pt x="0" y="336758"/>
                    <a:pt x="0" y="297230"/>
                  </a:cubicBezTo>
                  <a:lnTo>
                    <a:pt x="0" y="71572"/>
                  </a:lnTo>
                  <a:cubicBezTo>
                    <a:pt x="0" y="32044"/>
                    <a:pt x="32044" y="0"/>
                    <a:pt x="71572" y="0"/>
                  </a:cubicBezTo>
                  <a:close/>
                </a:path>
              </a:pathLst>
            </a:custGeom>
            <a:solidFill>
              <a:srgbClr val="00983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0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956095" y="1258990"/>
            <a:ext cx="3159635" cy="3159622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b="-50000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3332686" y="4683831"/>
            <a:ext cx="3471400" cy="1125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7"/>
              </a:lnSpc>
            </a:pPr>
            <a:r>
              <a:rPr lang="en-US" sz="3491">
                <a:solidFill>
                  <a:srgbClr val="000000"/>
                </a:solidFill>
                <a:latin typeface="Barlow Bold Bold"/>
              </a:rPr>
              <a:t>Sandrine Gaudin</a:t>
            </a:r>
          </a:p>
          <a:p>
            <a:pPr algn="ctr">
              <a:lnSpc>
                <a:spcPts val="4072"/>
              </a:lnSpc>
            </a:pPr>
            <a:r>
              <a:rPr lang="en-US" sz="2909">
                <a:solidFill>
                  <a:srgbClr val="000000"/>
                </a:solidFill>
                <a:latin typeface="Barlow Light Bold"/>
              </a:rPr>
              <a:t>Vice-Governor of CEB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6445" y="6614959"/>
            <a:ext cx="4503918" cy="97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6"/>
              </a:lnSpc>
            </a:pPr>
            <a:r>
              <a:rPr lang="en-US" sz="2804">
                <a:solidFill>
                  <a:srgbClr val="FFFFFF"/>
                </a:solidFill>
                <a:latin typeface="Barlow Light Bold"/>
              </a:rPr>
              <a:t>Interview on the role of development banks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36217" y="4621314"/>
            <a:ext cx="3397151" cy="109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427" dirty="0" err="1">
                <a:solidFill>
                  <a:srgbClr val="000000"/>
                </a:solidFill>
                <a:latin typeface="Barlow Bold Bold"/>
              </a:rPr>
              <a:t>Ambroise</a:t>
            </a:r>
            <a:r>
              <a:rPr lang="en-US" sz="3427" dirty="0">
                <a:solidFill>
                  <a:srgbClr val="000000"/>
                </a:solidFill>
                <a:latin typeface="Barlow Bold Bold"/>
              </a:rPr>
              <a:t> </a:t>
            </a:r>
            <a:r>
              <a:rPr lang="en-US" sz="3427" dirty="0" err="1">
                <a:solidFill>
                  <a:srgbClr val="000000"/>
                </a:solidFill>
                <a:latin typeface="Barlow Bold Bold"/>
              </a:rPr>
              <a:t>Fayolle</a:t>
            </a:r>
            <a:endParaRPr lang="en-US" sz="3427" dirty="0">
              <a:solidFill>
                <a:srgbClr val="000000"/>
              </a:solidFill>
              <a:latin typeface="Barlow Bold Bold"/>
            </a:endParaRPr>
          </a:p>
          <a:p>
            <a:pPr algn="ctr">
              <a:lnSpc>
                <a:spcPts val="4022"/>
              </a:lnSpc>
            </a:pPr>
            <a:r>
              <a:rPr lang="en-US" sz="2873" dirty="0">
                <a:solidFill>
                  <a:srgbClr val="000000"/>
                </a:solidFill>
                <a:latin typeface="Barlow Light Bold"/>
              </a:rPr>
              <a:t>Vice-President of EIB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794" t="16638" r="2269" b="24344"/>
          <a:stretch>
            <a:fillRect/>
          </a:stretch>
        </p:blipFill>
        <p:spPr>
          <a:xfrm>
            <a:off x="0" y="0"/>
            <a:ext cx="15240000" cy="85725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8100000">
            <a:off x="7725499" y="7382872"/>
            <a:ext cx="7620590" cy="7620590"/>
          </a:xfrm>
          <a:custGeom>
            <a:avLst/>
            <a:gdLst/>
            <a:ahLst/>
            <a:cxnLst/>
            <a:rect l="l" t="t" r="r" b="b"/>
            <a:pathLst>
              <a:path w="7620590" h="7620590">
                <a:moveTo>
                  <a:pt x="0" y="0"/>
                </a:moveTo>
                <a:lnTo>
                  <a:pt x="7620591" y="0"/>
                </a:lnTo>
                <a:lnTo>
                  <a:pt x="7620591" y="7620590"/>
                </a:lnTo>
                <a:lnTo>
                  <a:pt x="0" y="76205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00000">
            <a:off x="-242311" y="4729312"/>
            <a:ext cx="8244593" cy="8244593"/>
          </a:xfrm>
          <a:custGeom>
            <a:avLst/>
            <a:gdLst/>
            <a:ahLst/>
            <a:cxnLst/>
            <a:rect l="l" t="t" r="r" b="b"/>
            <a:pathLst>
              <a:path w="8244593" h="8244593">
                <a:moveTo>
                  <a:pt x="0" y="0"/>
                </a:moveTo>
                <a:lnTo>
                  <a:pt x="8244593" y="0"/>
                </a:lnTo>
                <a:lnTo>
                  <a:pt x="8244593" y="8244593"/>
                </a:lnTo>
                <a:lnTo>
                  <a:pt x="0" y="8244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100000">
            <a:off x="9198276" y="7007273"/>
            <a:ext cx="7620590" cy="7620590"/>
          </a:xfrm>
          <a:custGeom>
            <a:avLst/>
            <a:gdLst/>
            <a:ahLst/>
            <a:cxnLst/>
            <a:rect l="l" t="t" r="r" b="b"/>
            <a:pathLst>
              <a:path w="7620590" h="7620590">
                <a:moveTo>
                  <a:pt x="0" y="0"/>
                </a:moveTo>
                <a:lnTo>
                  <a:pt x="7620590" y="0"/>
                </a:lnTo>
                <a:lnTo>
                  <a:pt x="7620590" y="7620590"/>
                </a:lnTo>
                <a:lnTo>
                  <a:pt x="0" y="76205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66107" y="5428997"/>
            <a:ext cx="1340564" cy="1616103"/>
          </a:xfrm>
          <a:custGeom>
            <a:avLst/>
            <a:gdLst/>
            <a:ahLst/>
            <a:cxnLst/>
            <a:rect l="l" t="t" r="r" b="b"/>
            <a:pathLst>
              <a:path w="1340564" h="1616103">
                <a:moveTo>
                  <a:pt x="0" y="0"/>
                </a:moveTo>
                <a:lnTo>
                  <a:pt x="1340564" y="0"/>
                </a:lnTo>
                <a:lnTo>
                  <a:pt x="1340564" y="1616103"/>
                </a:lnTo>
                <a:lnTo>
                  <a:pt x="0" y="16161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00000">
            <a:off x="5809003" y="-4673410"/>
            <a:ext cx="8244593" cy="8244593"/>
          </a:xfrm>
          <a:custGeom>
            <a:avLst/>
            <a:gdLst/>
            <a:ahLst/>
            <a:cxnLst/>
            <a:rect l="l" t="t" r="r" b="b"/>
            <a:pathLst>
              <a:path w="8244593" h="8244593">
                <a:moveTo>
                  <a:pt x="0" y="0"/>
                </a:moveTo>
                <a:lnTo>
                  <a:pt x="8244593" y="0"/>
                </a:lnTo>
                <a:lnTo>
                  <a:pt x="8244593" y="8244593"/>
                </a:lnTo>
                <a:lnTo>
                  <a:pt x="0" y="82445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74374" y="8038138"/>
            <a:ext cx="2565626" cy="538781"/>
          </a:xfrm>
          <a:custGeom>
            <a:avLst/>
            <a:gdLst/>
            <a:ahLst/>
            <a:cxnLst/>
            <a:rect l="l" t="t" r="r" b="b"/>
            <a:pathLst>
              <a:path w="2565626" h="538781">
                <a:moveTo>
                  <a:pt x="0" y="0"/>
                </a:moveTo>
                <a:lnTo>
                  <a:pt x="2565626" y="0"/>
                </a:lnTo>
                <a:lnTo>
                  <a:pt x="2565626" y="538781"/>
                </a:lnTo>
                <a:lnTo>
                  <a:pt x="0" y="5387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53390" y="5212019"/>
            <a:ext cx="6653191" cy="111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Light Bold"/>
              </a:rPr>
              <a:t>20 June 2023</a:t>
            </a:r>
          </a:p>
          <a:p>
            <a:pPr algn="ctr">
              <a:lnSpc>
                <a:spcPts val="4066"/>
              </a:lnSpc>
            </a:pPr>
            <a:endParaRPr lang="en-US" sz="3504">
              <a:solidFill>
                <a:srgbClr val="FFFFFF"/>
              </a:solidFill>
              <a:latin typeface="Barlow Ligh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577497" y="7368950"/>
            <a:ext cx="4917784" cy="30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0"/>
              </a:lnSpc>
            </a:pPr>
            <a:r>
              <a:rPr lang="en-US" sz="1779">
                <a:solidFill>
                  <a:srgbClr val="672D87"/>
                </a:solidFill>
                <a:latin typeface="Barlow Bold Bold"/>
              </a:rPr>
              <a:t>www.shape-affordablehousing.eu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3390" y="6032472"/>
            <a:ext cx="6653191" cy="1215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Affordable Housing Initiative </a:t>
            </a:r>
          </a:p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Finance Summit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57150" y="7677356"/>
            <a:ext cx="8317284" cy="514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004">
                <a:solidFill>
                  <a:srgbClr val="FFFFFF"/>
                </a:solidFill>
                <a:latin typeface="Barlow Light Bold"/>
              </a:rPr>
              <a:t>Paris, France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97409" y="1225886"/>
            <a:ext cx="7267782" cy="1215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Findings of the</a:t>
            </a:r>
          </a:p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State of Housing 2023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83198" y="449489"/>
            <a:ext cx="6653191" cy="596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Light Bold"/>
              </a:rPr>
              <a:t>11h45-12h15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72658" y="2745575"/>
            <a:ext cx="8317284" cy="514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004">
                <a:solidFill>
                  <a:srgbClr val="FFFFFF"/>
                </a:solidFill>
                <a:latin typeface="Barlow Light Bold"/>
              </a:rPr>
              <a:t>Académie du Climat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20172" y="5287413"/>
            <a:ext cx="8083718" cy="3457829"/>
          </a:xfrm>
          <a:custGeom>
            <a:avLst/>
            <a:gdLst/>
            <a:ahLst/>
            <a:cxnLst/>
            <a:rect l="l" t="t" r="r" b="b"/>
            <a:pathLst>
              <a:path w="8083718" h="3457829">
                <a:moveTo>
                  <a:pt x="0" y="0"/>
                </a:moveTo>
                <a:lnTo>
                  <a:pt x="8083719" y="0"/>
                </a:lnTo>
                <a:lnTo>
                  <a:pt x="8083719" y="3457830"/>
                </a:lnTo>
                <a:lnTo>
                  <a:pt x="0" y="3457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287364" y="364039"/>
            <a:ext cx="1139773" cy="986422"/>
          </a:xfrm>
          <a:custGeom>
            <a:avLst/>
            <a:gdLst/>
            <a:ahLst/>
            <a:cxnLst/>
            <a:rect l="l" t="t" r="r" b="b"/>
            <a:pathLst>
              <a:path w="1139773" h="986422">
                <a:moveTo>
                  <a:pt x="0" y="0"/>
                </a:moveTo>
                <a:lnTo>
                  <a:pt x="1139772" y="0"/>
                </a:lnTo>
                <a:lnTo>
                  <a:pt x="1139772" y="986422"/>
                </a:lnTo>
                <a:lnTo>
                  <a:pt x="0" y="9864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7250" y="6548337"/>
            <a:ext cx="4543113" cy="1166913"/>
            <a:chOff x="0" y="0"/>
            <a:chExt cx="1435848" cy="3688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35848" cy="368802"/>
            </a:xfrm>
            <a:custGeom>
              <a:avLst/>
              <a:gdLst/>
              <a:ahLst/>
              <a:cxnLst/>
              <a:rect l="l" t="t" r="r" b="b"/>
              <a:pathLst>
                <a:path w="1435848" h="368802">
                  <a:moveTo>
                    <a:pt x="71572" y="0"/>
                  </a:moveTo>
                  <a:lnTo>
                    <a:pt x="1364276" y="0"/>
                  </a:lnTo>
                  <a:cubicBezTo>
                    <a:pt x="1403804" y="0"/>
                    <a:pt x="1435848" y="32044"/>
                    <a:pt x="1435848" y="71572"/>
                  </a:cubicBezTo>
                  <a:lnTo>
                    <a:pt x="1435848" y="297230"/>
                  </a:lnTo>
                  <a:cubicBezTo>
                    <a:pt x="1435848" y="336758"/>
                    <a:pt x="1403804" y="368802"/>
                    <a:pt x="1364276" y="368802"/>
                  </a:cubicBezTo>
                  <a:lnTo>
                    <a:pt x="71572" y="368802"/>
                  </a:lnTo>
                  <a:cubicBezTo>
                    <a:pt x="32044" y="368802"/>
                    <a:pt x="0" y="336758"/>
                    <a:pt x="0" y="297230"/>
                  </a:cubicBezTo>
                  <a:lnTo>
                    <a:pt x="0" y="71572"/>
                  </a:lnTo>
                  <a:cubicBezTo>
                    <a:pt x="0" y="32044"/>
                    <a:pt x="32044" y="0"/>
                    <a:pt x="71572" y="0"/>
                  </a:cubicBezTo>
                  <a:close/>
                </a:path>
              </a:pathLst>
            </a:custGeom>
            <a:solidFill>
              <a:srgbClr val="00983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15988" y="6614959"/>
            <a:ext cx="4503918" cy="97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6"/>
              </a:lnSpc>
            </a:pPr>
            <a:r>
              <a:rPr lang="en-US" sz="2804">
                <a:solidFill>
                  <a:srgbClr val="FFFFFF"/>
                </a:solidFill>
                <a:latin typeface="Barlow Light Bold"/>
              </a:rPr>
              <a:t>Findings of the</a:t>
            </a:r>
          </a:p>
          <a:p>
            <a:pPr algn="ctr">
              <a:lnSpc>
                <a:spcPts val="3926"/>
              </a:lnSpc>
            </a:pPr>
            <a:r>
              <a:rPr lang="en-US" sz="2804">
                <a:solidFill>
                  <a:srgbClr val="FFFFFF"/>
                </a:solidFill>
                <a:latin typeface="Barlow Light Bold"/>
              </a:rPr>
              <a:t>State of Housing 2023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710347" y="857250"/>
            <a:ext cx="2715199" cy="2715188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9479" b="-30557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6221039" y="857250"/>
            <a:ext cx="2715199" cy="271518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384" t="-6548" r="-1603" b="-8502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736463" y="857250"/>
            <a:ext cx="2715199" cy="2715188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46153" r="-46153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891866" y="3771838"/>
            <a:ext cx="2473881" cy="141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Barlow Bold"/>
              </a:rPr>
              <a:t>Alice Pittini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Barlow Light"/>
              </a:rPr>
              <a:t>Research Director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Barlow Light"/>
              </a:rPr>
              <a:t>Housing Europe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42513" y="3771838"/>
            <a:ext cx="4472250" cy="273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Barlow Bold Bold"/>
              </a:rPr>
              <a:t>Laurent Ghékière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Barlow Light"/>
              </a:rPr>
              <a:t>Chair of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Barlow Light"/>
              </a:rPr>
              <a:t>Housing Europe Observatory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Barlow Light"/>
              </a:rPr>
              <a:t>Head of EU Affairs,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Barlow Light"/>
              </a:rPr>
              <a:t>l’Union Social pour l’Habitat, France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58530" y="3771838"/>
            <a:ext cx="4231630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Barlow Bold Bold"/>
              </a:rPr>
              <a:t>Christian Krainer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Barlow Light"/>
              </a:rPr>
              <a:t>Vice-Chair of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Barlow Light"/>
              </a:rPr>
              <a:t>Housing Europe Observatory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Barlow Light"/>
              </a:rPr>
              <a:t> Representative of GbV, Austria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794" t="16638" r="2269" b="24344"/>
          <a:stretch>
            <a:fillRect/>
          </a:stretch>
        </p:blipFill>
        <p:spPr>
          <a:xfrm>
            <a:off x="0" y="0"/>
            <a:ext cx="15240000" cy="85725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8100000">
            <a:off x="7725499" y="7382872"/>
            <a:ext cx="7620590" cy="7620590"/>
          </a:xfrm>
          <a:custGeom>
            <a:avLst/>
            <a:gdLst/>
            <a:ahLst/>
            <a:cxnLst/>
            <a:rect l="l" t="t" r="r" b="b"/>
            <a:pathLst>
              <a:path w="7620590" h="7620590">
                <a:moveTo>
                  <a:pt x="0" y="0"/>
                </a:moveTo>
                <a:lnTo>
                  <a:pt x="7620591" y="0"/>
                </a:lnTo>
                <a:lnTo>
                  <a:pt x="7620591" y="7620590"/>
                </a:lnTo>
                <a:lnTo>
                  <a:pt x="0" y="76205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00000">
            <a:off x="-242311" y="4729312"/>
            <a:ext cx="8244593" cy="8244593"/>
          </a:xfrm>
          <a:custGeom>
            <a:avLst/>
            <a:gdLst/>
            <a:ahLst/>
            <a:cxnLst/>
            <a:rect l="l" t="t" r="r" b="b"/>
            <a:pathLst>
              <a:path w="8244593" h="8244593">
                <a:moveTo>
                  <a:pt x="0" y="0"/>
                </a:moveTo>
                <a:lnTo>
                  <a:pt x="8244593" y="0"/>
                </a:lnTo>
                <a:lnTo>
                  <a:pt x="8244593" y="8244593"/>
                </a:lnTo>
                <a:lnTo>
                  <a:pt x="0" y="8244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100000">
            <a:off x="9198276" y="7007273"/>
            <a:ext cx="7620590" cy="7620590"/>
          </a:xfrm>
          <a:custGeom>
            <a:avLst/>
            <a:gdLst/>
            <a:ahLst/>
            <a:cxnLst/>
            <a:rect l="l" t="t" r="r" b="b"/>
            <a:pathLst>
              <a:path w="7620590" h="7620590">
                <a:moveTo>
                  <a:pt x="0" y="0"/>
                </a:moveTo>
                <a:lnTo>
                  <a:pt x="7620590" y="0"/>
                </a:lnTo>
                <a:lnTo>
                  <a:pt x="7620590" y="7620590"/>
                </a:lnTo>
                <a:lnTo>
                  <a:pt x="0" y="76205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07032" y="5605318"/>
            <a:ext cx="1203079" cy="1450359"/>
          </a:xfrm>
          <a:custGeom>
            <a:avLst/>
            <a:gdLst/>
            <a:ahLst/>
            <a:cxnLst/>
            <a:rect l="l" t="t" r="r" b="b"/>
            <a:pathLst>
              <a:path w="1203079" h="1450359">
                <a:moveTo>
                  <a:pt x="0" y="0"/>
                </a:moveTo>
                <a:lnTo>
                  <a:pt x="1203079" y="0"/>
                </a:lnTo>
                <a:lnTo>
                  <a:pt x="1203079" y="1450359"/>
                </a:lnTo>
                <a:lnTo>
                  <a:pt x="0" y="14503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00000">
            <a:off x="5587497" y="-4122297"/>
            <a:ext cx="8244593" cy="8244593"/>
          </a:xfrm>
          <a:custGeom>
            <a:avLst/>
            <a:gdLst/>
            <a:ahLst/>
            <a:cxnLst/>
            <a:rect l="l" t="t" r="r" b="b"/>
            <a:pathLst>
              <a:path w="8244593" h="8244593">
                <a:moveTo>
                  <a:pt x="0" y="0"/>
                </a:moveTo>
                <a:lnTo>
                  <a:pt x="8244593" y="0"/>
                </a:lnTo>
                <a:lnTo>
                  <a:pt x="8244593" y="8244594"/>
                </a:lnTo>
                <a:lnTo>
                  <a:pt x="0" y="82445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89673" y="7898524"/>
            <a:ext cx="2565626" cy="538781"/>
          </a:xfrm>
          <a:custGeom>
            <a:avLst/>
            <a:gdLst/>
            <a:ahLst/>
            <a:cxnLst/>
            <a:rect l="l" t="t" r="r" b="b"/>
            <a:pathLst>
              <a:path w="2565626" h="538781">
                <a:moveTo>
                  <a:pt x="0" y="0"/>
                </a:moveTo>
                <a:lnTo>
                  <a:pt x="2565626" y="0"/>
                </a:lnTo>
                <a:lnTo>
                  <a:pt x="2565626" y="538782"/>
                </a:lnTo>
                <a:lnTo>
                  <a:pt x="0" y="538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53390" y="5212019"/>
            <a:ext cx="6653191" cy="111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Light Bold"/>
              </a:rPr>
              <a:t>20 June 2023</a:t>
            </a:r>
          </a:p>
          <a:p>
            <a:pPr algn="ctr">
              <a:lnSpc>
                <a:spcPts val="4066"/>
              </a:lnSpc>
            </a:pPr>
            <a:endParaRPr lang="en-US" sz="3504">
              <a:solidFill>
                <a:srgbClr val="FFFFFF"/>
              </a:solidFill>
              <a:latin typeface="Barlow Ligh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549679" y="7210286"/>
            <a:ext cx="4917784" cy="30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0"/>
              </a:lnSpc>
            </a:pPr>
            <a:r>
              <a:rPr lang="en-US" sz="1779">
                <a:solidFill>
                  <a:srgbClr val="672D87"/>
                </a:solidFill>
                <a:latin typeface="Barlow Bold Bold"/>
              </a:rPr>
              <a:t>www.shape-affordablehousing.eu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3390" y="6032472"/>
            <a:ext cx="6653191" cy="1215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Affordable Housing Initiative </a:t>
            </a:r>
          </a:p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Bold"/>
              </a:rPr>
              <a:t>Finance Summit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57150" y="7677356"/>
            <a:ext cx="8317284" cy="514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</a:pPr>
            <a:r>
              <a:rPr lang="en-US" sz="3004">
                <a:solidFill>
                  <a:srgbClr val="FFFFFF"/>
                </a:solidFill>
                <a:latin typeface="Barlow Light Bold"/>
              </a:rPr>
              <a:t>Paris, France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79953" y="888311"/>
            <a:ext cx="7267782" cy="2555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6"/>
              </a:lnSpc>
            </a:pPr>
            <a:r>
              <a:rPr lang="en-US" sz="2904">
                <a:solidFill>
                  <a:srgbClr val="FFFFFF"/>
                </a:solidFill>
                <a:latin typeface="Barlow Bold"/>
              </a:rPr>
              <a:t>WHAT ROLE CAN FINANCE AND EU FUNDING PLAY TO ADVANCE INTEGRATED</a:t>
            </a:r>
          </a:p>
          <a:p>
            <a:pPr algn="ctr">
              <a:lnSpc>
                <a:spcPts val="4066"/>
              </a:lnSpc>
            </a:pPr>
            <a:r>
              <a:rPr lang="en-US" sz="2904">
                <a:solidFill>
                  <a:srgbClr val="FFFFFF"/>
                </a:solidFill>
                <a:latin typeface="Barlow Bold"/>
              </a:rPr>
              <a:t>DISTRICT RENEWAL &amp;</a:t>
            </a:r>
          </a:p>
          <a:p>
            <a:pPr algn="ctr">
              <a:lnSpc>
                <a:spcPts val="4066"/>
              </a:lnSpc>
            </a:pPr>
            <a:r>
              <a:rPr lang="en-US" sz="2904">
                <a:solidFill>
                  <a:srgbClr val="FFFFFF"/>
                </a:solidFill>
                <a:latin typeface="Barlow Bold"/>
              </a:rPr>
              <a:t>THE FAIR ENERGY TRANSITION</a:t>
            </a:r>
          </a:p>
          <a:p>
            <a:pPr algn="ctr">
              <a:lnSpc>
                <a:spcPts val="4066"/>
              </a:lnSpc>
            </a:pPr>
            <a:r>
              <a:rPr lang="en-US" sz="2904">
                <a:solidFill>
                  <a:srgbClr val="FFFFFF"/>
                </a:solidFill>
                <a:latin typeface="Barlow Bold"/>
              </a:rPr>
              <a:t> IN HOUSING?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83198" y="213399"/>
            <a:ext cx="6653191" cy="596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>
                <a:solidFill>
                  <a:srgbClr val="FFFFFF"/>
                </a:solidFill>
                <a:latin typeface="Barlow Light Bold"/>
              </a:rPr>
              <a:t>12h15-13h15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555202" y="3781536"/>
            <a:ext cx="8317284" cy="45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</a:pPr>
            <a:r>
              <a:rPr lang="en-US" sz="2704">
                <a:solidFill>
                  <a:srgbClr val="FFFFFF"/>
                </a:solidFill>
                <a:latin typeface="Barlow Light Bold"/>
              </a:rPr>
              <a:t>Académie du Climat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2749</Words>
  <Application>Microsoft Office PowerPoint</Application>
  <PresentationFormat>Custom</PresentationFormat>
  <Paragraphs>392</Paragraphs>
  <Slides>42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Arial Nova Light</vt:lpstr>
      <vt:lpstr>Arial</vt:lpstr>
      <vt:lpstr>Barlow Light Light</vt:lpstr>
      <vt:lpstr>Euphemia</vt:lpstr>
      <vt:lpstr>Barlow Bold Bold</vt:lpstr>
      <vt:lpstr>Barlow Light Bold</vt:lpstr>
      <vt:lpstr>Courier New</vt:lpstr>
      <vt:lpstr>Barlow Light</vt:lpstr>
      <vt:lpstr>Calibri</vt:lpstr>
      <vt:lpstr>Barlow Medium Bold</vt:lpstr>
      <vt:lpstr>Barlow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SUPER-i :Pilot Italy comprises two social housing developments </vt:lpstr>
      <vt:lpstr>SUPER-i :Pilot Italy comprises two social housing developments </vt:lpstr>
      <vt:lpstr>Public Private Partnership (PPP):Direct Credit Line</vt:lpstr>
      <vt:lpstr>Public Private Partnership (PPP): Guaranteed savings</vt:lpstr>
      <vt:lpstr>Public Private Partnership (PPP): Guaranteed savings</vt:lpstr>
      <vt:lpstr>Public Private Partnership (PPP) : Shared savings</vt:lpstr>
      <vt:lpstr>Empirical findings for Italy:</vt:lpstr>
      <vt:lpstr>PowerPoint Presentation</vt:lpstr>
      <vt:lpstr>The SUPERSHINE Italian lighthouse district is composed of 8 buildings, each comprising 4 storeys and 16 dwellings</vt:lpstr>
      <vt:lpstr>PowerPoint Presentation</vt:lpstr>
      <vt:lpstr>PowerPoint Presentation</vt:lpstr>
      <vt:lpstr>ESF-project Sverige Bygger Nytt A value chain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Background slides Finance Summit </dc:title>
  <cp:lastModifiedBy>Edit Lakatos</cp:lastModifiedBy>
  <cp:revision>15</cp:revision>
  <dcterms:created xsi:type="dcterms:W3CDTF">2006-08-16T00:00:00Z</dcterms:created>
  <dcterms:modified xsi:type="dcterms:W3CDTF">2023-06-19T09:12:20Z</dcterms:modified>
  <dc:identifier>DAFk8yEF9Nc</dc:identifier>
</cp:coreProperties>
</file>